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54" r:id="rId1"/>
  </p:sldMasterIdLst>
  <p:notesMasterIdLst>
    <p:notesMasterId r:id="rId8"/>
  </p:notesMasterIdLst>
  <p:handoutMasterIdLst>
    <p:handoutMasterId r:id="rId9"/>
  </p:handoutMasterIdLst>
  <p:sldIdLst>
    <p:sldId id="825" r:id="rId2"/>
    <p:sldId id="828" r:id="rId3"/>
    <p:sldId id="823" r:id="rId4"/>
    <p:sldId id="833" r:id="rId5"/>
    <p:sldId id="834" r:id="rId6"/>
    <p:sldId id="827" r:id="rId7"/>
  </p:sldIdLst>
  <p:sldSz cx="12192000" cy="6858000"/>
  <p:notesSz cx="6797675" cy="9926638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35" userDrawn="1">
          <p15:clr>
            <a:srgbClr val="A4A3A4"/>
          </p15:clr>
        </p15:guide>
        <p15:guide id="2" orient="horz" pos="3651" userDrawn="1">
          <p15:clr>
            <a:srgbClr val="A4A3A4"/>
          </p15:clr>
        </p15:guide>
        <p15:guide id="3" pos="635" userDrawn="1">
          <p15:clr>
            <a:srgbClr val="A4A3A4"/>
          </p15:clr>
        </p15:guide>
        <p15:guide id="4" pos="3635" userDrawn="1">
          <p15:clr>
            <a:srgbClr val="A4A3A4"/>
          </p15:clr>
        </p15:guide>
        <p15:guide id="5" pos="4060" userDrawn="1">
          <p15:clr>
            <a:srgbClr val="A4A3A4"/>
          </p15:clr>
        </p15:guide>
        <p15:guide id="6" pos="7083" userDrawn="1">
          <p15:clr>
            <a:srgbClr val="A4A3A4"/>
          </p15:clr>
        </p15:guide>
        <p15:guide id="7" orient="horz" pos="1026" userDrawn="1">
          <p15:clr>
            <a:srgbClr val="A4A3A4"/>
          </p15:clr>
        </p15:guide>
        <p15:guide id="8" pos="393" userDrawn="1">
          <p15:clr>
            <a:srgbClr val="A4A3A4"/>
          </p15:clr>
        </p15:guide>
        <p15:guide id="9" pos="3235" userDrawn="1">
          <p15:clr>
            <a:srgbClr val="A4A3A4"/>
          </p15:clr>
        </p15:guide>
        <p15:guide id="10" pos="3719" userDrawn="1">
          <p15:clr>
            <a:srgbClr val="A4A3A4"/>
          </p15:clr>
        </p15:guide>
        <p15:guide id="11" pos="7227" userDrawn="1">
          <p15:clr>
            <a:srgbClr val="A4A3A4"/>
          </p15:clr>
        </p15:guide>
        <p15:guide id="12" orient="horz" pos="4065">
          <p15:clr>
            <a:srgbClr val="A4A3A4"/>
          </p15:clr>
        </p15:guide>
        <p15:guide id="13" pos="30">
          <p15:clr>
            <a:srgbClr val="A4A3A4"/>
          </p15:clr>
        </p15:guide>
        <p15:guide id="14" pos="75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  <p15:guide id="3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Татьяна Толмачева" initials="ТТ" lastIdx="1" clrIdx="6"/>
  <p:cmAuthor id="1" name="Tatiana Tolmacheva" initials="TT" lastIdx="23" clrIdx="0"/>
  <p:cmAuthor id="2" name="Oleg Rizaev" initials="" lastIdx="5" clrIdx="1"/>
  <p:cmAuthor id="3" name="Elena Ershova" initials="EE" lastIdx="7" clrIdx="2"/>
  <p:cmAuthor id="4" name="Олег" initials="О" lastIdx="7" clrIdx="3"/>
  <p:cmAuthor id="5" name="Marat Nuriev" initials="MN" lastIdx="9" clrIdx="4"/>
  <p:cmAuthor id="6" name="Golovkov Nazar" initials="GN" lastIdx="69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CCCC"/>
    <a:srgbClr val="FFECAF"/>
    <a:srgbClr val="E3F3D1"/>
    <a:srgbClr val="FFDDDD"/>
    <a:srgbClr val="FFFF80"/>
    <a:srgbClr val="FECE2C"/>
    <a:srgbClr val="01BEE7"/>
    <a:srgbClr val="C7CB8F"/>
    <a:srgbClr val="37CE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00" autoAdjust="0"/>
    <p:restoredTop sz="90103" autoAdjust="0"/>
  </p:normalViewPr>
  <p:slideViewPr>
    <p:cSldViewPr>
      <p:cViewPr>
        <p:scale>
          <a:sx n="60" d="100"/>
          <a:sy n="60" d="100"/>
        </p:scale>
        <p:origin x="-708" y="-32"/>
      </p:cViewPr>
      <p:guideLst>
        <p:guide orient="horz" pos="935"/>
        <p:guide orient="horz" pos="3651"/>
        <p:guide orient="horz" pos="1026"/>
        <p:guide orient="horz" pos="4065"/>
        <p:guide pos="635"/>
        <p:guide pos="3635"/>
        <p:guide pos="4060"/>
        <p:guide pos="7083"/>
        <p:guide pos="393"/>
        <p:guide pos="3235"/>
        <p:guide pos="3719"/>
        <p:guide pos="7227"/>
        <p:guide pos="30"/>
        <p:guide pos="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" d="25"/>
        <a:sy n="19" d="25"/>
      </p:scale>
      <p:origin x="0" y="-67724"/>
    </p:cViewPr>
  </p:sorterViewPr>
  <p:notesViewPr>
    <p:cSldViewPr>
      <p:cViewPr varScale="1">
        <p:scale>
          <a:sx n="79" d="100"/>
          <a:sy n="79" d="100"/>
        </p:scale>
        <p:origin x="-3480" y="-90"/>
      </p:cViewPr>
      <p:guideLst>
        <p:guide orient="horz" pos="3127"/>
        <p:guide pos="210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0902697408046174"/>
          <c:y val="0.429080434090481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740-4968-8102-4C5E9682598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740-4968-8102-4C5E96825986}"/>
              </c:ext>
            </c:extLst>
          </c:dPt>
          <c:dLbls>
            <c:dLbl>
              <c:idx val="0"/>
              <c:layout>
                <c:manualLayout>
                  <c:x val="-0.20031882943755691"/>
                  <c:y val="9.27741479114554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40-4968-8102-4C5E96825986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40-4968-8102-4C5E968259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стойки Tier III</c:v>
                </c:pt>
                <c:pt idx="1">
                  <c:v>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44</c:v>
                </c:pt>
                <c:pt idx="1">
                  <c:v>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40-4968-8102-4C5E96825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0902697408046174"/>
          <c:y val="0.429080434090481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740-4968-8102-4C5E9682598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740-4968-8102-4C5E96825986}"/>
              </c:ext>
            </c:extLst>
          </c:dPt>
          <c:dLbls>
            <c:dLbl>
              <c:idx val="0"/>
              <c:layout>
                <c:manualLayout>
                  <c:x val="5.2706555634812417E-3"/>
                  <c:y val="-0.162354758845047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40-4968-8102-4C5E96825986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40-4968-8102-4C5E968259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доля операторов</c:v>
                </c:pt>
                <c:pt idx="1">
                  <c:v>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33</c:v>
                </c:pt>
                <c:pt idx="1">
                  <c:v>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40-4968-8102-4C5E96825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23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8292037281048863"/>
          <c:y val="0.444542792075724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462034937621668"/>
          <c:y val="0.2089226328134369"/>
          <c:w val="0.50759326943040328"/>
          <c:h val="0.6012723572608250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Казахстан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740-4968-8102-4C5E9682598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740-4968-8102-4C5E96825986}"/>
              </c:ext>
            </c:extLst>
          </c:dPt>
          <c:dLbls>
            <c:dLbl>
              <c:idx val="0"/>
              <c:layout>
                <c:manualLayout>
                  <c:x val="-1.1045970230252E-2"/>
                  <c:y val="-0.1700859378376684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40-4968-8102-4C5E96825986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40-4968-8102-4C5E968259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доля операторов</c:v>
                </c:pt>
                <c:pt idx="1">
                  <c:v>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40-4968-8102-4C5E96825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8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8292037281048863"/>
          <c:y val="0.444542792075724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462034937621668"/>
          <c:y val="0.2089226328134369"/>
          <c:w val="0.50759326943040328"/>
          <c:h val="0.6012723572608250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Казахстан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740-4968-8102-4C5E9682598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740-4968-8102-4C5E96825986}"/>
              </c:ext>
            </c:extLst>
          </c:dPt>
          <c:dLbls>
            <c:dLbl>
              <c:idx val="0"/>
              <c:layout>
                <c:manualLayout>
                  <c:x val="-0.18726552880257036"/>
                  <c:y val="9.663973740776604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40-4968-8102-4C5E96825986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40-4968-8102-4C5E968259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стойки Tier III</c:v>
                </c:pt>
                <c:pt idx="1">
                  <c:v>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</c:v>
                </c:pt>
                <c:pt idx="1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40-4968-8102-4C5E96825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5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Россия</c:v>
                </c:pt>
              </c:strCache>
            </c:strRef>
          </c:tx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8740-4968-8102-4C5E96825986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8740-4968-8102-4C5E96825986}"/>
              </c:ext>
            </c:extLst>
          </c:dPt>
          <c:dPt>
            <c:idx val="2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5.2706555634812417E-3"/>
                  <c:y val="-0.16235475884504708"/>
                </c:manualLayout>
              </c:layout>
              <c:spPr/>
              <c:txPr>
                <a:bodyPr rot="0" vert="horz"/>
                <a:lstStyle/>
                <a:p>
                  <a:pPr>
                    <a:defRPr sz="1600"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40-4968-8102-4C5E96825986}"/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РТК-ЦОД</c:v>
                </c:pt>
                <c:pt idx="1">
                  <c:v>МТС</c:v>
                </c:pt>
                <c:pt idx="2">
                  <c:v>Другие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</c:v>
                </c:pt>
                <c:pt idx="1">
                  <c:v>6</c:v>
                </c:pt>
                <c:pt idx="2">
                  <c:v>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40-4968-8102-4C5E96825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23"/>
        <c:holeSize val="50"/>
      </c:doughnutChart>
    </c:plotArea>
    <c:legend>
      <c:legendPos val="b"/>
      <c:layout/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 algn="l" defTabSz="914868">
              <a:defRPr sz="1200">
                <a:latin typeface="Arial Narrow" pitchFamily="34" charset="0"/>
                <a:ea typeface="+mn-ea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0"/>
            <a:ext cx="2944958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 algn="r" defTabSz="914868">
              <a:defRPr sz="1200">
                <a:latin typeface="Arial Narrow" pitchFamily="34" charset="0"/>
                <a:ea typeface="+mn-ea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4958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 algn="l" defTabSz="914868">
              <a:defRPr sz="1200">
                <a:latin typeface="Arial Narrow" pitchFamily="34" charset="0"/>
                <a:ea typeface="+mn-ea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14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428242"/>
            <a:ext cx="2944958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71847A-C914-024D-89F7-AC6C13B2D54F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7440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 algn="l" defTabSz="914868">
              <a:defRPr sz="1200">
                <a:latin typeface="Arial Narrow" pitchFamily="34" charset="0"/>
                <a:ea typeface="+mn-ea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8" y="0"/>
            <a:ext cx="2944958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 algn="r" defTabSz="914868">
              <a:defRPr sz="1200">
                <a:latin typeface="Arial Narrow" pitchFamily="34" charset="0"/>
                <a:ea typeface="+mn-ea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15113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4122"/>
            <a:ext cx="5438464" cy="446651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4958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 algn="l" defTabSz="914868">
              <a:defRPr sz="1200">
                <a:latin typeface="Arial Narrow" pitchFamily="34" charset="0"/>
                <a:ea typeface="+mn-ea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8" y="9428242"/>
            <a:ext cx="2944958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C6B00B-131F-D44D-B4AE-A5A12F3146E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7288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C6B00B-131F-D44D-B4AE-A5A12F3146E1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571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C6B00B-131F-D44D-B4AE-A5A12F3146E1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848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C6B00B-131F-D44D-B4AE-A5A12F3146E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242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s-consulting.ru/" TargetMode="Externa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s-consulting.ru/" TargetMode="External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s-consulting.ru/" TargetMode="External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s-consulting.ru/" TargetMode="External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s-consulting.ru/" TargetMode="External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s-consulting.ru/" TargetMode="External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s-consulting.ru/" TargetMode="External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6_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hlinkClick r:id="rId3"/>
          </p:cNvPr>
          <p:cNvSpPr>
            <a:spLocks noChangeArrowheads="1"/>
          </p:cNvSpPr>
          <p:nvPr userDrawn="1"/>
        </p:nvSpPr>
        <p:spPr bwMode="auto">
          <a:xfrm>
            <a:off x="730252" y="725488"/>
            <a:ext cx="2688167" cy="360362"/>
          </a:xfrm>
          <a:prstGeom prst="rect">
            <a:avLst/>
          </a:prstGeom>
          <a:solidFill>
            <a:srgbClr val="FFFFFF">
              <a:alpha val="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2400" dirty="0">
              <a:ea typeface="+mn-ea"/>
            </a:endParaRPr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2658" y="4221168"/>
            <a:ext cx="7421033" cy="1008063"/>
          </a:xfrm>
        </p:spPr>
        <p:txBody>
          <a:bodyPr/>
          <a:lstStyle>
            <a:lvl1pPr>
              <a:defRPr sz="2400" b="1">
                <a:solidFill>
                  <a:schemeClr val="hlink"/>
                </a:solidFill>
              </a:defRPr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82652" y="5229228"/>
            <a:ext cx="7414683" cy="792163"/>
          </a:xfrm>
        </p:spPr>
        <p:txBody>
          <a:bodyPr tIns="45720"/>
          <a:lstStyle>
            <a:lvl1pPr marL="0" indent="0">
              <a:buFont typeface="Wingdings 2" pitchFamily="18" charset="2"/>
              <a:buNone/>
              <a:defRPr sz="1700">
                <a:solidFill>
                  <a:schemeClr val="bg2"/>
                </a:solidFill>
              </a:defRPr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pic>
        <p:nvPicPr>
          <p:cNvPr id="6" name="Picture 17" descr="logo">
            <a:extLst>
              <a:ext uri="{FF2B5EF4-FFF2-40B4-BE49-F238E27FC236}">
                <a16:creationId xmlns="" xmlns:a16="http://schemas.microsoft.com/office/drawing/2014/main" id="{5DCF349B-4682-4837-BACB-2BB3EE1CC8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60496" y="310944"/>
            <a:ext cx="1197474" cy="80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247997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6"/>
            <a:ext cx="5386917" cy="639763"/>
          </a:xfrm>
        </p:spPr>
        <p:txBody>
          <a:bodyPr anchor="b"/>
          <a:lstStyle>
            <a:lvl1pPr marL="0" indent="0" algn="l">
              <a:buNone/>
              <a:defRPr sz="1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 marL="265113" indent="-265113" algn="l">
              <a:defRPr sz="1100"/>
            </a:lvl1pPr>
            <a:lvl2pPr marL="280988" indent="-280988" algn="l">
              <a:defRPr sz="1100"/>
            </a:lvl2pPr>
            <a:lvl3pPr marL="265113" indent="-265113" algn="l">
              <a:defRPr sz="11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EF4C12-FC05-F74E-9C67-ED7A60507DE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990117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0786" y="449263"/>
            <a:ext cx="11493500" cy="531465"/>
          </a:xfrm>
        </p:spPr>
        <p:txBody>
          <a:bodyPr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B8F788-A034-C841-BCDB-D29C2D00859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3152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F9158-4691-514E-9156-BF12F6CCA33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832651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133F4A-8436-564A-917A-6E944D2360C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98497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CEE359B1-8AA0-4E07-B814-B44CB7DF50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48950" y="5877273"/>
            <a:ext cx="1543050" cy="9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97228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/>
          </p:cNvPr>
          <p:cNvSpPr>
            <a:spLocks noChangeArrowheads="1"/>
          </p:cNvSpPr>
          <p:nvPr userDrawn="1"/>
        </p:nvSpPr>
        <p:spPr bwMode="auto">
          <a:xfrm>
            <a:off x="846667" y="1412776"/>
            <a:ext cx="2688167" cy="360362"/>
          </a:xfrm>
          <a:prstGeom prst="rect">
            <a:avLst/>
          </a:prstGeom>
          <a:solidFill>
            <a:srgbClr val="FFFFFF">
              <a:alpha val="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2400" dirty="0">
              <a:ea typeface="+mn-ea"/>
            </a:endParaRPr>
          </a:p>
        </p:txBody>
      </p:sp>
      <p:sp>
        <p:nvSpPr>
          <p:cNvPr id="119818" name="Rectangle 1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46667" y="3613252"/>
            <a:ext cx="9205384" cy="576263"/>
          </a:xfrm>
        </p:spPr>
        <p:txBody>
          <a:bodyPr tIns="45720"/>
          <a:lstStyle>
            <a:lvl1pPr marL="0" indent="0">
              <a:buFont typeface="Wingdings 2" pitchFamily="18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/>
              <a:t>ЗАГОЛОВОК РАЗДЕЛА</a:t>
            </a:r>
          </a:p>
        </p:txBody>
      </p:sp>
      <p:pic>
        <p:nvPicPr>
          <p:cNvPr id="6" name="Picture 17" descr="logo">
            <a:extLst>
              <a:ext uri="{FF2B5EF4-FFF2-40B4-BE49-F238E27FC236}">
                <a16:creationId xmlns="" xmlns:a16="http://schemas.microsoft.com/office/drawing/2014/main" id="{4ED2FCFD-C431-4142-B570-708BA92C08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48528" y="5886345"/>
            <a:ext cx="1197474" cy="80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679775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/>
          </p:cNvPr>
          <p:cNvSpPr>
            <a:spLocks noChangeArrowheads="1"/>
          </p:cNvSpPr>
          <p:nvPr userDrawn="1"/>
        </p:nvSpPr>
        <p:spPr bwMode="auto">
          <a:xfrm>
            <a:off x="730252" y="725488"/>
            <a:ext cx="2688167" cy="360362"/>
          </a:xfrm>
          <a:prstGeom prst="rect">
            <a:avLst/>
          </a:prstGeom>
          <a:solidFill>
            <a:srgbClr val="FFFFFF">
              <a:alpha val="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2400" dirty="0">
              <a:ea typeface="+mn-ea"/>
            </a:endParaRPr>
          </a:p>
        </p:txBody>
      </p:sp>
      <p:sp>
        <p:nvSpPr>
          <p:cNvPr id="6" name="Rectangle 6">
            <a:hlinkClick r:id="" action="ppaction://noaction"/>
          </p:cNvPr>
          <p:cNvSpPr>
            <a:spLocks noChangeAspect="1" noChangeArrowheads="1"/>
          </p:cNvSpPr>
          <p:nvPr userDrawn="1"/>
        </p:nvSpPr>
        <p:spPr bwMode="auto">
          <a:xfrm>
            <a:off x="867835" y="5370884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8" name="Rectangle 8">
            <a:hlinkClick r:id="" action="ppaction://noaction"/>
          </p:cNvPr>
          <p:cNvSpPr>
            <a:spLocks noChangeAspect="1" noChangeArrowheads="1"/>
          </p:cNvSpPr>
          <p:nvPr userDrawn="1"/>
        </p:nvSpPr>
        <p:spPr bwMode="auto">
          <a:xfrm>
            <a:off x="1968502" y="5370884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10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6FCEBAD2-156D-4254-87DF-3CC2A3D3946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518835" y="5370884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11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E8B4BB5A-1636-4BFB-B73A-832A48BE6AD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069169" y="5370884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12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44BC1774-ADB5-4E06-8317-261DD29CAF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418169" y="5370884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13" name="Rectangle 9">
            <a:extLst>
              <a:ext uri="{FF2B5EF4-FFF2-40B4-BE49-F238E27FC236}">
                <a16:creationId xmlns="" xmlns:a16="http://schemas.microsoft.com/office/drawing/2014/main" id="{EA76894B-02C4-490C-A6FD-D8BD1E2A4E0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12688" y="929032"/>
            <a:ext cx="10363200" cy="1255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rgbClr val="FF0000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ru-RU" sz="2400" kern="0" dirty="0"/>
              <a:t>Название презентации</a:t>
            </a:r>
          </a:p>
        </p:txBody>
      </p:sp>
      <p:sp>
        <p:nvSpPr>
          <p:cNvPr id="14" name="Rectangle 10">
            <a:extLst>
              <a:ext uri="{FF2B5EF4-FFF2-40B4-BE49-F238E27FC236}">
                <a16:creationId xmlns="" xmlns:a16="http://schemas.microsoft.com/office/drawing/2014/main" id="{13D1C8B9-01D7-4A17-A509-4051C126F240}"/>
              </a:ext>
            </a:extLst>
          </p:cNvPr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46667" y="3613252"/>
            <a:ext cx="9205384" cy="576263"/>
          </a:xfrm>
        </p:spPr>
        <p:txBody>
          <a:bodyPr tIns="45720"/>
          <a:lstStyle>
            <a:lvl1pPr marL="0" indent="0">
              <a:buFont typeface="Wingdings 2" pitchFamily="18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/>
              <a:t>ЗАГОЛОВОК РАЗДЕЛА</a:t>
            </a:r>
          </a:p>
        </p:txBody>
      </p:sp>
      <p:pic>
        <p:nvPicPr>
          <p:cNvPr id="15" name="Picture 17" descr="logo">
            <a:extLst>
              <a:ext uri="{FF2B5EF4-FFF2-40B4-BE49-F238E27FC236}">
                <a16:creationId xmlns="" xmlns:a16="http://schemas.microsoft.com/office/drawing/2014/main" id="{711B6B0B-2723-4A7F-A56C-AADFCDC5AD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48528" y="5886345"/>
            <a:ext cx="1197474" cy="80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444022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/>
          </p:cNvPr>
          <p:cNvSpPr>
            <a:spLocks noChangeArrowheads="1"/>
          </p:cNvSpPr>
          <p:nvPr userDrawn="1"/>
        </p:nvSpPr>
        <p:spPr bwMode="auto">
          <a:xfrm>
            <a:off x="730252" y="725488"/>
            <a:ext cx="2688167" cy="360362"/>
          </a:xfrm>
          <a:prstGeom prst="rect">
            <a:avLst/>
          </a:prstGeom>
          <a:solidFill>
            <a:srgbClr val="FFFFFF">
              <a:alpha val="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2400" dirty="0">
              <a:ea typeface="+mn-ea"/>
            </a:endParaRPr>
          </a:p>
        </p:txBody>
      </p:sp>
      <p:sp>
        <p:nvSpPr>
          <p:cNvPr id="12" name="Rectangle 6">
            <a:hlinkClick r:id="" action="ppaction://noaction"/>
            <a:extLst>
              <a:ext uri="{FF2B5EF4-FFF2-40B4-BE49-F238E27FC236}">
                <a16:creationId xmlns="" xmlns:a16="http://schemas.microsoft.com/office/drawing/2014/main" id="{B75C8B4B-968F-4FBA-B0E0-8119C46C228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7835" y="5370884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13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ECDA0DAA-37B7-4621-A328-5CFB359ABB2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968502" y="5370884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14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58723E78-D8E6-4417-B837-73C6EF7CD81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518835" y="5370884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15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2E2C5E70-DEC3-4366-91FC-9C6FFEEBAC8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069169" y="5370884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16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8854F170-F399-4FDA-A669-0DE3BB212C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418169" y="5370884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="" xmlns:a16="http://schemas.microsoft.com/office/drawing/2014/main" id="{E84881C0-75A3-40A2-9677-C714F69365E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12688" y="929032"/>
            <a:ext cx="10363200" cy="1255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rgbClr val="FF0000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ru-RU" sz="2400" kern="0" dirty="0"/>
              <a:t>Название презентации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="" xmlns:a16="http://schemas.microsoft.com/office/drawing/2014/main" id="{E44A6A4C-AB1A-4E0E-97D0-0BC82977A082}"/>
              </a:ext>
            </a:extLst>
          </p:cNvPr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46667" y="3613252"/>
            <a:ext cx="9205384" cy="576263"/>
          </a:xfrm>
        </p:spPr>
        <p:txBody>
          <a:bodyPr tIns="45720"/>
          <a:lstStyle>
            <a:lvl1pPr marL="0" indent="0">
              <a:buFont typeface="Wingdings 2" pitchFamily="18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/>
              <a:t>ЗАГОЛОВОК РАЗДЕЛА</a:t>
            </a:r>
          </a:p>
        </p:txBody>
      </p:sp>
      <p:pic>
        <p:nvPicPr>
          <p:cNvPr id="11" name="Picture 17" descr="logo">
            <a:extLst>
              <a:ext uri="{FF2B5EF4-FFF2-40B4-BE49-F238E27FC236}">
                <a16:creationId xmlns="" xmlns:a16="http://schemas.microsoft.com/office/drawing/2014/main" id="{66A5B0FB-B96E-4C5F-8794-A35D06B3B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48528" y="5886345"/>
            <a:ext cx="1197474" cy="80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59295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/>
          </p:cNvPr>
          <p:cNvSpPr>
            <a:spLocks noChangeArrowheads="1"/>
          </p:cNvSpPr>
          <p:nvPr userDrawn="1"/>
        </p:nvSpPr>
        <p:spPr bwMode="auto">
          <a:xfrm>
            <a:off x="730252" y="725488"/>
            <a:ext cx="2688167" cy="360362"/>
          </a:xfrm>
          <a:prstGeom prst="rect">
            <a:avLst/>
          </a:prstGeom>
          <a:solidFill>
            <a:srgbClr val="FFFFFF">
              <a:alpha val="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2400" dirty="0">
              <a:ea typeface="+mn-ea"/>
            </a:endParaRPr>
          </a:p>
        </p:txBody>
      </p:sp>
      <p:sp>
        <p:nvSpPr>
          <p:cNvPr id="6" name="Rectangle 6">
            <a:hlinkClick r:id="" action="ppaction://noaction"/>
          </p:cNvPr>
          <p:cNvSpPr>
            <a:spLocks noChangeAspect="1" noChangeArrowheads="1"/>
          </p:cNvSpPr>
          <p:nvPr userDrawn="1"/>
        </p:nvSpPr>
        <p:spPr bwMode="auto">
          <a:xfrm>
            <a:off x="867835" y="5373688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7" name="Rectangle 7"/>
          <p:cNvSpPr>
            <a:spLocks noChangeAspect="1" noChangeArrowheads="1"/>
          </p:cNvSpPr>
          <p:nvPr userDrawn="1"/>
        </p:nvSpPr>
        <p:spPr bwMode="auto">
          <a:xfrm>
            <a:off x="1418169" y="5373688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8" name="Rectangle 8">
            <a:hlinkClick r:id="" action="ppaction://noaction"/>
          </p:cNvPr>
          <p:cNvSpPr>
            <a:spLocks noChangeAspect="1" noChangeArrowheads="1"/>
          </p:cNvSpPr>
          <p:nvPr userDrawn="1"/>
        </p:nvSpPr>
        <p:spPr bwMode="auto">
          <a:xfrm>
            <a:off x="1968502" y="5373688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10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6FCEBAD2-156D-4254-87DF-3CC2A3D3946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496362" y="5370884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="" xmlns:a16="http://schemas.microsoft.com/office/drawing/2014/main" id="{0F3E7758-EBE2-4D6A-9510-CD29FC80FE7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12688" y="929032"/>
            <a:ext cx="10363200" cy="1255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rgbClr val="FF0000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ru-RU" sz="2400" kern="0" dirty="0"/>
              <a:t>Название презентации</a:t>
            </a:r>
          </a:p>
        </p:txBody>
      </p:sp>
      <p:sp>
        <p:nvSpPr>
          <p:cNvPr id="13" name="Rectangle 10">
            <a:extLst>
              <a:ext uri="{FF2B5EF4-FFF2-40B4-BE49-F238E27FC236}">
                <a16:creationId xmlns="" xmlns:a16="http://schemas.microsoft.com/office/drawing/2014/main" id="{9C81CE38-16B1-431A-9697-D233D331C6EF}"/>
              </a:ext>
            </a:extLst>
          </p:cNvPr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46667" y="3613252"/>
            <a:ext cx="9205384" cy="576263"/>
          </a:xfrm>
        </p:spPr>
        <p:txBody>
          <a:bodyPr tIns="45720"/>
          <a:lstStyle>
            <a:lvl1pPr marL="0" indent="0">
              <a:buFont typeface="Wingdings 2" pitchFamily="18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/>
              <a:t>ЗАГОЛОВОК РАЗДЕЛА</a:t>
            </a:r>
          </a:p>
        </p:txBody>
      </p:sp>
      <p:pic>
        <p:nvPicPr>
          <p:cNvPr id="14" name="Picture 17" descr="logo">
            <a:extLst>
              <a:ext uri="{FF2B5EF4-FFF2-40B4-BE49-F238E27FC236}">
                <a16:creationId xmlns="" xmlns:a16="http://schemas.microsoft.com/office/drawing/2014/main" id="{F2C02C84-BA28-46F0-BAF3-49CC208650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48528" y="5886345"/>
            <a:ext cx="1197474" cy="80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77B66F20-C9B1-4BF8-9536-4E06ADC6572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024222" y="5373688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90138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/>
          </p:cNvPr>
          <p:cNvSpPr>
            <a:spLocks noChangeArrowheads="1"/>
          </p:cNvSpPr>
          <p:nvPr userDrawn="1"/>
        </p:nvSpPr>
        <p:spPr bwMode="auto">
          <a:xfrm>
            <a:off x="730252" y="725488"/>
            <a:ext cx="2688167" cy="360362"/>
          </a:xfrm>
          <a:prstGeom prst="rect">
            <a:avLst/>
          </a:prstGeom>
          <a:solidFill>
            <a:srgbClr val="FFFFFF">
              <a:alpha val="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2400" dirty="0">
              <a:ea typeface="+mn-ea"/>
            </a:endParaRPr>
          </a:p>
        </p:txBody>
      </p:sp>
      <p:sp>
        <p:nvSpPr>
          <p:cNvPr id="6" name="Rectangle 6">
            <a:hlinkClick r:id="" action="ppaction://noaction"/>
          </p:cNvPr>
          <p:cNvSpPr>
            <a:spLocks noChangeAspect="1" noChangeArrowheads="1"/>
          </p:cNvSpPr>
          <p:nvPr userDrawn="1"/>
        </p:nvSpPr>
        <p:spPr bwMode="auto">
          <a:xfrm>
            <a:off x="867835" y="5373688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7" name="Rectangle 7"/>
          <p:cNvSpPr>
            <a:spLocks noChangeAspect="1" noChangeArrowheads="1"/>
          </p:cNvSpPr>
          <p:nvPr userDrawn="1"/>
        </p:nvSpPr>
        <p:spPr bwMode="auto">
          <a:xfrm>
            <a:off x="1418169" y="5373688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8" name="Rectangle 8">
            <a:hlinkClick r:id="" action="ppaction://noaction"/>
          </p:cNvPr>
          <p:cNvSpPr>
            <a:spLocks noChangeAspect="1" noChangeArrowheads="1"/>
          </p:cNvSpPr>
          <p:nvPr userDrawn="1"/>
        </p:nvSpPr>
        <p:spPr bwMode="auto">
          <a:xfrm>
            <a:off x="1968502" y="5373688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10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6FCEBAD2-156D-4254-87DF-3CC2A3D3946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496362" y="5370884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11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E8B4BB5A-1636-4BFB-B73A-832A48BE6AD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024222" y="5368080"/>
            <a:ext cx="336551" cy="252412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rgbClr val="000000"/>
              </a:solidFill>
              <a:ea typeface="+mn-ea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="" xmlns:a16="http://schemas.microsoft.com/office/drawing/2014/main" id="{3C05C95C-BA8D-4785-892E-D502DF37949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12688" y="929032"/>
            <a:ext cx="10363200" cy="1255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rgbClr val="FF0000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ru-RU" sz="2400" kern="0" dirty="0"/>
              <a:t>Название презентации</a:t>
            </a:r>
          </a:p>
        </p:txBody>
      </p:sp>
      <p:sp>
        <p:nvSpPr>
          <p:cNvPr id="13" name="Rectangle 10">
            <a:extLst>
              <a:ext uri="{FF2B5EF4-FFF2-40B4-BE49-F238E27FC236}">
                <a16:creationId xmlns="" xmlns:a16="http://schemas.microsoft.com/office/drawing/2014/main" id="{B1B7CF4E-B1C8-4F1A-AD2C-234BE77FB78D}"/>
              </a:ext>
            </a:extLst>
          </p:cNvPr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46667" y="3613252"/>
            <a:ext cx="9205384" cy="576263"/>
          </a:xfrm>
        </p:spPr>
        <p:txBody>
          <a:bodyPr tIns="45720"/>
          <a:lstStyle>
            <a:lvl1pPr marL="0" indent="0">
              <a:buFont typeface="Wingdings 2" pitchFamily="18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/>
              <a:t>ЗАГОЛОВОК РАЗДЕЛА</a:t>
            </a:r>
          </a:p>
        </p:txBody>
      </p:sp>
      <p:pic>
        <p:nvPicPr>
          <p:cNvPr id="14" name="Picture 17" descr="logo">
            <a:extLst>
              <a:ext uri="{FF2B5EF4-FFF2-40B4-BE49-F238E27FC236}">
                <a16:creationId xmlns="" xmlns:a16="http://schemas.microsoft.com/office/drawing/2014/main" id="{E0DA0FDF-D01B-457E-8AAC-FD5F19268F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48528" y="5886345"/>
            <a:ext cx="1197474" cy="80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575310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/>
          </p:cNvPr>
          <p:cNvSpPr>
            <a:spLocks noChangeArrowheads="1"/>
          </p:cNvSpPr>
          <p:nvPr userDrawn="1"/>
        </p:nvSpPr>
        <p:spPr bwMode="auto">
          <a:xfrm>
            <a:off x="730252" y="725488"/>
            <a:ext cx="2688167" cy="360362"/>
          </a:xfrm>
          <a:prstGeom prst="rect">
            <a:avLst/>
          </a:prstGeom>
          <a:solidFill>
            <a:srgbClr val="FFFFFF">
              <a:alpha val="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2400" dirty="0">
              <a:ea typeface="+mn-ea"/>
            </a:endParaRPr>
          </a:p>
        </p:txBody>
      </p:sp>
      <p:sp>
        <p:nvSpPr>
          <p:cNvPr id="6" name="Rectangle 6">
            <a:hlinkClick r:id="" action="ppaction://noaction"/>
          </p:cNvPr>
          <p:cNvSpPr>
            <a:spLocks noChangeAspect="1" noChangeArrowheads="1"/>
          </p:cNvSpPr>
          <p:nvPr userDrawn="1"/>
        </p:nvSpPr>
        <p:spPr bwMode="auto">
          <a:xfrm>
            <a:off x="867835" y="5373688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7" name="Rectangle 7"/>
          <p:cNvSpPr>
            <a:spLocks noChangeAspect="1" noChangeArrowheads="1"/>
          </p:cNvSpPr>
          <p:nvPr userDrawn="1"/>
        </p:nvSpPr>
        <p:spPr bwMode="auto">
          <a:xfrm>
            <a:off x="1418169" y="5373688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8" name="Rectangle 8">
            <a:hlinkClick r:id="" action="ppaction://noaction"/>
          </p:cNvPr>
          <p:cNvSpPr>
            <a:spLocks noChangeAspect="1" noChangeArrowheads="1"/>
          </p:cNvSpPr>
          <p:nvPr userDrawn="1"/>
        </p:nvSpPr>
        <p:spPr bwMode="auto">
          <a:xfrm>
            <a:off x="1968502" y="5373688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10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6FCEBAD2-156D-4254-87DF-3CC2A3D3946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496362" y="5370884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11" name="Rectangle 8">
            <a:hlinkClick r:id="" action="ppaction://noaction"/>
            <a:extLst>
              <a:ext uri="{FF2B5EF4-FFF2-40B4-BE49-F238E27FC236}">
                <a16:creationId xmlns="" xmlns:a16="http://schemas.microsoft.com/office/drawing/2014/main" id="{E8B4BB5A-1636-4BFB-B73A-832A48BE6AD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024222" y="5368080"/>
            <a:ext cx="336551" cy="2524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400" b="1" dirty="0">
              <a:solidFill>
                <a:schemeClr val="bg1"/>
              </a:solidFill>
              <a:ea typeface="+mn-ea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="" xmlns:a16="http://schemas.microsoft.com/office/drawing/2014/main" id="{55014223-29EA-436D-B01A-8FFAC381014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12688" y="929032"/>
            <a:ext cx="10363200" cy="1255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0">
                <a:solidFill>
                  <a:srgbClr val="FF0000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ru-RU" sz="2400" kern="0" dirty="0"/>
              <a:t>Название презентации</a:t>
            </a:r>
          </a:p>
        </p:txBody>
      </p:sp>
      <p:pic>
        <p:nvPicPr>
          <p:cNvPr id="13" name="Picture 17" descr="logo">
            <a:extLst>
              <a:ext uri="{FF2B5EF4-FFF2-40B4-BE49-F238E27FC236}">
                <a16:creationId xmlns="" xmlns:a16="http://schemas.microsoft.com/office/drawing/2014/main" id="{C9A208FD-AC55-46AF-BFE4-A64CE6700F8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48528" y="5886345"/>
            <a:ext cx="1197474" cy="803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0">
            <a:extLst>
              <a:ext uri="{FF2B5EF4-FFF2-40B4-BE49-F238E27FC236}">
                <a16:creationId xmlns="" xmlns:a16="http://schemas.microsoft.com/office/drawing/2014/main" id="{20DBA85C-A68C-4502-9E01-7B98BCA45FB1}"/>
              </a:ext>
            </a:extLst>
          </p:cNvPr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46667" y="3613252"/>
            <a:ext cx="9205384" cy="576263"/>
          </a:xfrm>
        </p:spPr>
        <p:txBody>
          <a:bodyPr tIns="45720"/>
          <a:lstStyle>
            <a:lvl1pPr marL="0" indent="0">
              <a:buFont typeface="Wingdings 2" pitchFamily="18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/>
              <a:t>ЗАГОЛОВОК РАЗДЕЛА</a:t>
            </a:r>
          </a:p>
        </p:txBody>
      </p:sp>
    </p:spTree>
    <p:extLst>
      <p:ext uri="{BB962C8B-B14F-4D97-AF65-F5344CB8AC3E}">
        <p14:creationId xmlns:p14="http://schemas.microsoft.com/office/powerpoint/2010/main" val="27806936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0786" y="449263"/>
            <a:ext cx="11493500" cy="588963"/>
          </a:xfrm>
        </p:spPr>
        <p:txBody>
          <a:bodyPr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6213" indent="-176213">
              <a:buFont typeface="Wingdings" panose="05000000000000000000" pitchFamily="2" charset="2"/>
              <a:buChar char="§"/>
              <a:defRPr/>
            </a:lvl1pPr>
            <a:lvl2pPr marL="176213" indent="-176213">
              <a:defRPr/>
            </a:lvl2pPr>
            <a:lvl3pPr marL="176213" indent="-176213">
              <a:buClr>
                <a:schemeClr val="tx2"/>
              </a:buClr>
              <a:buFont typeface="Arial Narrow" panose="020B0606020202030204" pitchFamily="34" charset="0"/>
              <a:buChar char="−"/>
              <a:defRPr/>
            </a:lvl3pPr>
            <a:lvl4pPr marL="1254125" indent="0">
              <a:buNone/>
              <a:defRPr/>
            </a:lvl4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4AD644-B350-1940-9C47-FB0E321EB52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804618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0786" y="449263"/>
            <a:ext cx="11493500" cy="531465"/>
          </a:xfrm>
        </p:spPr>
        <p:txBody>
          <a:bodyPr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88484" y="1484313"/>
            <a:ext cx="5018616" cy="431165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10300" y="1484313"/>
            <a:ext cx="5020733" cy="431165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ru-RU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06E71-6878-974E-85E4-0452FD3A97BF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221061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349250" y="179183"/>
            <a:ext cx="114935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1879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9835" y="6242050"/>
            <a:ext cx="546100" cy="4524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300" b="1"/>
            </a:lvl1pPr>
          </a:lstStyle>
          <a:p>
            <a:fld id="{73463BDE-A3C7-EA45-8FB9-CC96B9B404E2}" type="slidenum">
              <a:rPr lang="ru-RU"/>
              <a:pPr/>
              <a:t>‹#›</a:t>
            </a:fld>
            <a:endParaRPr lang="ru-RU" dirty="0"/>
          </a:p>
        </p:txBody>
      </p:sp>
      <p:sp>
        <p:nvSpPr>
          <p:cNvPr id="103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9835" y="908720"/>
            <a:ext cx="10871199" cy="4887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pic>
        <p:nvPicPr>
          <p:cNvPr id="1032" name="Picture 15" descr="top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logo">
            <a:extLst>
              <a:ext uri="{FF2B5EF4-FFF2-40B4-BE49-F238E27FC236}">
                <a16:creationId xmlns="" xmlns:a16="http://schemas.microsoft.com/office/drawing/2014/main" id="{0CEA490E-580D-4B7E-AFEA-13D3A38C8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31034" y="6230938"/>
            <a:ext cx="6905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00" r:id="rId1"/>
    <p:sldLayoutId id="2147484705" r:id="rId2"/>
    <p:sldLayoutId id="2147484698" r:id="rId3"/>
    <p:sldLayoutId id="2147484701" r:id="rId4"/>
    <p:sldLayoutId id="2147484702" r:id="rId5"/>
    <p:sldLayoutId id="2147484703" r:id="rId6"/>
    <p:sldLayoutId id="2147484704" r:id="rId7"/>
    <p:sldLayoutId id="2147484667" r:id="rId8"/>
    <p:sldLayoutId id="2147484669" r:id="rId9"/>
    <p:sldLayoutId id="2147484670" r:id="rId10"/>
    <p:sldLayoutId id="2147484671" r:id="rId11"/>
    <p:sldLayoutId id="2147484672" r:id="rId12"/>
    <p:sldLayoutId id="2147484668" r:id="rId13"/>
    <p:sldLayoutId id="2147484706" r:id="rId14"/>
  </p:sldLayoutIdLst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Narrow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Narrow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Narrow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Narrow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Narrow" pitchFamily="34" charset="0"/>
        </a:defRPr>
      </a:lvl9pPr>
    </p:titleStyle>
    <p:bodyStyle>
      <a:lvl1pPr marL="265113" indent="-265113" algn="l" rtl="0" eaLnBrk="0" fontAlgn="base" hangingPunct="0">
        <a:spcBef>
          <a:spcPct val="0"/>
        </a:spcBef>
        <a:spcAft>
          <a:spcPct val="30000"/>
        </a:spcAft>
        <a:buClr>
          <a:schemeClr val="tx2"/>
        </a:buClr>
        <a:buSzPct val="130000"/>
        <a:buFont typeface="Wingdings 2" charset="0"/>
        <a:buBlip>
          <a:blip r:embed="rId19"/>
        </a:buBlip>
        <a:defRPr sz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65113" indent="-265113" algn="l" rtl="0" eaLnBrk="0" fontAlgn="base" hangingPunct="0">
        <a:spcBef>
          <a:spcPct val="0"/>
        </a:spcBef>
        <a:spcAft>
          <a:spcPct val="30000"/>
        </a:spcAft>
        <a:buClr>
          <a:schemeClr val="tx2"/>
        </a:buClr>
        <a:buFont typeface="Arial Narrow" panose="020B0606020202030204" pitchFamily="34" charset="0"/>
        <a:buChar char="□"/>
        <a:defRPr sz="1200">
          <a:solidFill>
            <a:schemeClr val="tx1"/>
          </a:solidFill>
          <a:latin typeface="+mn-lt"/>
          <a:ea typeface="ＭＳ Ｐゴシック" charset="0"/>
        </a:defRPr>
      </a:lvl2pPr>
      <a:lvl3pPr marL="265113" indent="-265113" algn="l" defTabSz="1169988" rtl="0" eaLnBrk="0" fontAlgn="base" hangingPunct="0">
        <a:spcBef>
          <a:spcPct val="0"/>
        </a:spcBef>
        <a:spcAft>
          <a:spcPct val="30000"/>
        </a:spcAft>
        <a:buClr>
          <a:srgbClr val="FF0000"/>
        </a:buClr>
        <a:buFont typeface="Arial Narrow" panose="020B0606020202030204" pitchFamily="34" charset="0"/>
        <a:buChar char="−"/>
        <a:defRPr sz="1200">
          <a:solidFill>
            <a:schemeClr val="tx1"/>
          </a:solidFill>
          <a:latin typeface="+mn-lt"/>
          <a:ea typeface="ＭＳ Ｐゴシック" charset="0"/>
        </a:defRPr>
      </a:lvl3pPr>
      <a:lvl4pPr marL="1839913" indent="-585788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ＭＳ Ｐゴシック" charset="0"/>
        </a:defRPr>
      </a:lvl4pPr>
      <a:lvl5pPr marL="2247900" indent="-228600" algn="l" rtl="0" eaLnBrk="0" fontAlgn="base" hangingPunct="0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ＭＳ Ｐゴシック" charset="0"/>
        </a:defRPr>
      </a:lvl5pPr>
      <a:lvl6pPr marL="2705100" indent="-22860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6pPr>
      <a:lvl7pPr marL="3162300" indent="-22860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7pPr>
      <a:lvl8pPr marL="3619500" indent="-22860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8pPr>
      <a:lvl9pPr marL="4076700" indent="-228600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s-consulting.ru/" TargetMode="External"/><Relationship Id="rId2" Type="http://schemas.openxmlformats.org/officeDocument/2006/relationships/hyperlink" Target="mailto:ttolmach@iks-consulting.ru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2088CB-ED61-48E3-8A84-64E29A904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Экономика бизнеса colocation для оператора связи в регионе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</a:rPr>
              <a:t>Толмачева Татьяна</a:t>
            </a:r>
          </a:p>
          <a:p>
            <a:r>
              <a:rPr lang="en-US" sz="2400" b="1" dirty="0" err="1" smtClean="0">
                <a:solidFill>
                  <a:schemeClr val="tx1"/>
                </a:solidFill>
              </a:rPr>
              <a:t>iKS</a:t>
            </a:r>
            <a:r>
              <a:rPr lang="en-US" sz="2400" b="1" dirty="0" smtClean="0">
                <a:solidFill>
                  <a:schemeClr val="tx1"/>
                </a:solidFill>
              </a:rPr>
              <a:t>-Consulting</a:t>
            </a:r>
            <a:endParaRPr lang="ru-RU" sz="2400" b="1" dirty="0" smtClean="0">
              <a:solidFill>
                <a:schemeClr val="tx1"/>
              </a:solidFill>
            </a:endParaRPr>
          </a:p>
          <a:p>
            <a:r>
              <a:rPr lang="ru-RU" sz="1800" dirty="0" smtClean="0">
                <a:solidFill>
                  <a:schemeClr val="tx1"/>
                </a:solidFill>
              </a:rPr>
              <a:t>30 ноября 2021 года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xmlns="" id="{B69FE9FB-4CC4-4CAB-995C-ECAD92BE5390}"/>
              </a:ext>
            </a:extLst>
          </p:cNvPr>
          <p:cNvSpPr txBox="1">
            <a:spLocks/>
          </p:cNvSpPr>
          <p:nvPr/>
        </p:nvSpPr>
        <p:spPr bwMode="auto">
          <a:xfrm>
            <a:off x="623392" y="4293096"/>
            <a:ext cx="9205384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SzPct val="130000"/>
              <a:buFont typeface="Wingdings 2" pitchFamily="18" charset="2"/>
              <a:buNone/>
              <a:defRPr sz="2000">
                <a:solidFill>
                  <a:schemeClr val="bg1"/>
                </a:solidFill>
                <a:latin typeface="+mn-lt"/>
                <a:ea typeface="ＭＳ Ｐゴシック" charset="0"/>
                <a:cs typeface="+mn-cs"/>
              </a:defRPr>
            </a:lvl1pPr>
            <a:lvl2pPr marL="26511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Font typeface="Arial Narrow" panose="020B0606020202030204" pitchFamily="34" charset="0"/>
              <a:buChar char="□"/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265113" indent="-265113" algn="l" defTabSz="1169988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0000"/>
              </a:buClr>
              <a:buFont typeface="Arial Narrow" panose="020B0606020202030204" pitchFamily="34" charset="0"/>
              <a:buChar char="−"/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839913" indent="-58578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247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7051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6pPr>
            <a:lvl7pPr marL="31623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7pPr>
            <a:lvl8pPr marL="36195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8pPr>
            <a:lvl9pPr marL="40767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sz="2400" b="1" dirty="0" smtClean="0">
                <a:solidFill>
                  <a:schemeClr val="tx2"/>
                </a:solidFill>
              </a:rPr>
              <a:t>ОПЕРАТОРЫ СВЯЗИ НА РЫНКЕ ЦОДОВ: ЭКОНОМИЧЕСКИЕ И РЫНОЧНЫЕ ПЕРСПЕКТИВЫ</a:t>
            </a:r>
            <a:endParaRPr lang="ru-RU" sz="2400" kern="0" dirty="0">
              <a:solidFill>
                <a:schemeClr val="tx2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9149" y="4865873"/>
            <a:ext cx="56769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470428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4">
            <a:extLst>
              <a:ext uri="{FF2B5EF4-FFF2-40B4-BE49-F238E27FC236}">
                <a16:creationId xmlns:a16="http://schemas.microsoft.com/office/drawing/2014/main" xmlns="" id="{34231DA1-0D16-4305-9ABB-E873F441C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6" y="260648"/>
            <a:ext cx="11493500" cy="531465"/>
          </a:xfrm>
        </p:spPr>
        <p:txBody>
          <a:bodyPr/>
          <a:lstStyle/>
          <a:p>
            <a:r>
              <a:rPr lang="ru-RU" dirty="0" smtClean="0"/>
              <a:t>ОПЫТ </a:t>
            </a:r>
            <a:r>
              <a:rPr lang="ru-RU" altLang="ru-RU" dirty="0" smtClean="0"/>
              <a:t>ГЛОБАЛЬНЫХ ОПЕРАТОРОВ СВЯЗИ НА РЫНКЕ </a:t>
            </a:r>
            <a:r>
              <a:rPr lang="en-US" altLang="ru-RU" dirty="0" smtClean="0"/>
              <a:t>COLOCATION </a:t>
            </a:r>
            <a:r>
              <a:rPr lang="ru-RU" altLang="ru-RU" dirty="0" smtClean="0"/>
              <a:t>НЕОДНОЗНАЧЕН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C751732-13D6-404C-9563-F1542069F4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31" name="Таблица 30">
            <a:extLst>
              <a:ext uri="{FF2B5EF4-FFF2-40B4-BE49-F238E27FC236}">
                <a16:creationId xmlns:a16="http://schemas.microsoft.com/office/drawing/2014/main" xmlns="" id="{E48F2ED5-6AC1-44A9-88DD-7B2270E260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163943"/>
              </p:ext>
            </p:extLst>
          </p:nvPr>
        </p:nvGraphicFramePr>
        <p:xfrm>
          <a:off x="695400" y="1052736"/>
          <a:ext cx="10313986" cy="4833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972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53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452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679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88089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</a:rPr>
                        <a:t>Продавец</a:t>
                      </a: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</a:rPr>
                        <a:t>Покупатель</a:t>
                      </a: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+mn-lt"/>
                        </a:rPr>
                        <a:t>Объект приобретения</a:t>
                      </a: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Год </a:t>
                      </a: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Сумма сделки</a:t>
                      </a: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0182">
                <a:tc>
                  <a:txBody>
                    <a:bodyPr/>
                    <a:lstStyle/>
                    <a:p>
                      <a:pPr marL="0" marR="0" indent="0" algn="l" defTabSz="41275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+mn-lt"/>
                        </a:rPr>
                        <a:t>Verizon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+mn-lt"/>
                        </a:rPr>
                        <a:t>Equinix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 </a:t>
                      </a: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площадок</a:t>
                      </a:r>
                      <a:r>
                        <a:rPr lang="ru-RU" sz="18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2016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1275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</a:rPr>
                        <a:t>$3,6</a:t>
                      </a:r>
                      <a:r>
                        <a:rPr lang="en-US" sz="1800" baseline="0" dirty="0">
                          <a:latin typeface="+mn-lt"/>
                        </a:rPr>
                        <a:t> </a:t>
                      </a:r>
                      <a:r>
                        <a:rPr lang="ru-RU" sz="1800" dirty="0">
                          <a:latin typeface="+mn-lt"/>
                        </a:rPr>
                        <a:t>млрд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0182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+mn-lt"/>
                        </a:rPr>
                        <a:t>AT&amp;T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Brookfield 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201</a:t>
                      </a:r>
                      <a:r>
                        <a:rPr lang="ru-RU" sz="1800" dirty="0">
                          <a:latin typeface="+mn-lt"/>
                        </a:rPr>
                        <a:t>9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1275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</a:rPr>
                        <a:t>$1</a:t>
                      </a:r>
                      <a:r>
                        <a:rPr lang="ru-RU" sz="1800" dirty="0">
                          <a:latin typeface="+mn-lt"/>
                        </a:rPr>
                        <a:t>,</a:t>
                      </a:r>
                      <a:r>
                        <a:rPr lang="en-US" sz="1800" dirty="0">
                          <a:latin typeface="+mn-lt"/>
                        </a:rPr>
                        <a:t>1</a:t>
                      </a:r>
                      <a:r>
                        <a:rPr lang="ru-RU" sz="1800" dirty="0">
                          <a:latin typeface="+mn-lt"/>
                        </a:rPr>
                        <a:t> млрд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06587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+mn-lt"/>
                        </a:rPr>
                        <a:t>Tata</a:t>
                      </a:r>
                      <a:r>
                        <a:rPr lang="en-US" sz="1800" b="0" baseline="0" dirty="0">
                          <a:latin typeface="+mn-lt"/>
                        </a:rPr>
                        <a:t> Communications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ST Telemedia 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74% , 14 ЦОД в Индии, 3 в Сингапуре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2016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$63</a:t>
                      </a:r>
                      <a:r>
                        <a:rPr lang="ru-RU" sz="1800" dirty="0">
                          <a:latin typeface="+mn-lt"/>
                        </a:rPr>
                        <a:t>4</a:t>
                      </a:r>
                      <a:r>
                        <a:rPr lang="en-US" sz="1800" dirty="0">
                          <a:latin typeface="+mn-lt"/>
                        </a:rPr>
                        <a:t> </a:t>
                      </a:r>
                      <a:r>
                        <a:rPr lang="ru-RU" sz="1800" dirty="0">
                          <a:latin typeface="+mn-lt"/>
                        </a:rPr>
                        <a:t>млн.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3384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+mn-lt"/>
                        </a:rPr>
                        <a:t>Telecom</a:t>
                      </a:r>
                      <a:r>
                        <a:rPr lang="en-US" sz="1800" b="0" baseline="0" dirty="0">
                          <a:latin typeface="+mn-lt"/>
                        </a:rPr>
                        <a:t> Italia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+mn-lt"/>
                        </a:rPr>
                        <a:t>Spinoff</a:t>
                      </a:r>
                      <a:r>
                        <a:rPr lang="en-US" sz="1800" b="0" baseline="0" dirty="0">
                          <a:latin typeface="+mn-lt"/>
                        </a:rPr>
                        <a:t> </a:t>
                      </a:r>
                      <a:r>
                        <a:rPr lang="ru-RU" sz="1800" b="0" baseline="0" dirty="0">
                          <a:latin typeface="+mn-lt"/>
                        </a:rPr>
                        <a:t>и листинг отдельной компании, партнерство с </a:t>
                      </a:r>
                      <a:r>
                        <a:rPr lang="en-US" sz="1800" b="0" baseline="0" dirty="0">
                          <a:latin typeface="+mn-lt"/>
                        </a:rPr>
                        <a:t>Google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 ЦОД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2020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Цель - €</a:t>
                      </a:r>
                      <a:r>
                        <a:rPr lang="en-US" sz="1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400 </a:t>
                      </a: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млн к</a:t>
                      </a:r>
                      <a:r>
                        <a:rPr lang="en-US" sz="1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2024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0182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+mn-lt"/>
                        </a:rPr>
                        <a:t>Telefonica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indent="0" algn="l" defTabSz="4127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Asterion Industrial Partners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из 23 ЦОД 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2019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€550 млн 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43384">
                <a:tc>
                  <a:txBody>
                    <a:bodyPr/>
                    <a:lstStyle/>
                    <a:p>
                      <a:pPr marL="0" marR="0" indent="0" algn="l" defTabSz="41275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Oi (</a:t>
                      </a:r>
                      <a:r>
                        <a:rPr lang="ru-RU" sz="1800" dirty="0"/>
                        <a:t>Бразилия)</a:t>
                      </a:r>
                      <a:endParaRPr lang="en-US" sz="1800" dirty="0"/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indent="0" algn="l" defTabSz="41275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+mn-lt"/>
                        </a:rPr>
                        <a:t>Продажа в рамках процедуры банкротства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площадок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2021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1275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Оценка </a:t>
                      </a:r>
                      <a:r>
                        <a:rPr lang="en-US" sz="1800" dirty="0"/>
                        <a:t>$5</a:t>
                      </a:r>
                      <a:r>
                        <a:rPr lang="ru-RU" sz="1800" dirty="0"/>
                        <a:t>4</a:t>
                      </a:r>
                      <a:r>
                        <a:rPr lang="en-US" sz="1800" dirty="0"/>
                        <a:t>5</a:t>
                      </a:r>
                      <a:r>
                        <a:rPr lang="en-US" sz="1800" baseline="0" dirty="0"/>
                        <a:t> </a:t>
                      </a:r>
                      <a:r>
                        <a:rPr lang="ru-RU" sz="1800" baseline="0" dirty="0"/>
                        <a:t>млн.</a:t>
                      </a:r>
                      <a:endParaRPr lang="en-US" sz="1800" dirty="0"/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43384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Axtel </a:t>
                      </a: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(Мексика)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Equinix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площадки ЦОД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2020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41275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$175</a:t>
                      </a:r>
                      <a:r>
                        <a:rPr lang="ru-RU" sz="1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млн.</a:t>
                      </a:r>
                      <a:endParaRPr lang="ru-RU" sz="1800" b="0" dirty="0">
                        <a:latin typeface="+mn-lt"/>
                      </a:endParaRPr>
                    </a:p>
                    <a:p>
                      <a:pPr algn="ctr"/>
                      <a:endParaRPr lang="ru-RU" sz="1800" dirty="0">
                        <a:latin typeface="+mn-lt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32" name="Объект 2">
            <a:extLst>
              <a:ext uri="{FF2B5EF4-FFF2-40B4-BE49-F238E27FC236}">
                <a16:creationId xmlns:a16="http://schemas.microsoft.com/office/drawing/2014/main" xmlns="" id="{47E34935-CD92-418A-BA2C-71079D3475E9}"/>
              </a:ext>
            </a:extLst>
          </p:cNvPr>
          <p:cNvSpPr txBox="1">
            <a:spLocks/>
          </p:cNvSpPr>
          <p:nvPr/>
        </p:nvSpPr>
        <p:spPr bwMode="auto">
          <a:xfrm>
            <a:off x="6744072" y="6453336"/>
            <a:ext cx="4260288" cy="218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121917" bIns="6095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Font typeface="Wingdings 2" pitchFamily="18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5475" indent="-280988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Font typeface="Wingdings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+mn-lt"/>
              </a:defRPr>
            </a:lvl2pPr>
            <a:lvl3pPr marL="892175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Font typeface="Wingdings 2" pitchFamily="18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</a:defRPr>
            </a:lvl3pPr>
            <a:lvl4pPr marL="2022475" indent="-58578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4304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5pPr>
            <a:lvl6pPr marL="2887663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6pPr>
            <a:lvl7pPr marL="3344863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7pPr>
            <a:lvl8pPr marL="3802063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8pPr>
            <a:lvl9pPr marL="4259263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ru-RU" sz="1400" dirty="0"/>
              <a:t>Источник: </a:t>
            </a:r>
            <a:r>
              <a:rPr lang="en-US" sz="1400" dirty="0"/>
              <a:t>iKS-Consulting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3433503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Диаграмма 15">
            <a:extLst>
              <a:ext uri="{FF2B5EF4-FFF2-40B4-BE49-F238E27FC236}">
                <a16:creationId xmlns="" xmlns:a16="http://schemas.microsoft.com/office/drawing/2014/main" id="{BE9F774F-9337-4DD4-8C92-EB225129C3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4759274"/>
              </p:ext>
            </p:extLst>
          </p:nvPr>
        </p:nvGraphicFramePr>
        <p:xfrm>
          <a:off x="6236712" y="1124744"/>
          <a:ext cx="3891736" cy="328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5F024BC-F5D2-44C9-A0E5-D1D8B1CD1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КОНКУРЕТНТЫЕ </a:t>
            </a:r>
            <a:r>
              <a:rPr lang="ru-RU" sz="2800" dirty="0" smtClean="0"/>
              <a:t>ПОЗИЦИИ ОПЕРАТОРОВ СВЯЗИ НА РЫНКЕ </a:t>
            </a:r>
            <a:r>
              <a:rPr lang="en-US" sz="2800" dirty="0" smtClean="0"/>
              <a:t>COLOCATION </a:t>
            </a:r>
            <a:endParaRPr lang="ru-RU" sz="280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1461068C-08FC-4CF2-8DF9-D1A9CE410A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8F788-A034-C841-BCDB-D29C2D008591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="" xmlns:a16="http://schemas.microsoft.com/office/drawing/2014/main" id="{BE9F774F-9337-4DD4-8C92-EB225129C3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6660721"/>
              </p:ext>
            </p:extLst>
          </p:nvPr>
        </p:nvGraphicFramePr>
        <p:xfrm>
          <a:off x="1633156" y="1196752"/>
          <a:ext cx="3891736" cy="328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>
            <a:extLst>
              <a:ext uri="{FF2B5EF4-FFF2-40B4-BE49-F238E27FC236}">
                <a16:creationId xmlns="" xmlns:a16="http://schemas.microsoft.com/office/drawing/2014/main" id="{61EB6D10-7555-4418-9368-74FBF9C5FF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9763305"/>
              </p:ext>
            </p:extLst>
          </p:nvPr>
        </p:nvGraphicFramePr>
        <p:xfrm>
          <a:off x="1487488" y="3717032"/>
          <a:ext cx="3891736" cy="328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08629531-F5E2-4D6E-BCD6-8AE96B9F360E}"/>
              </a:ext>
            </a:extLst>
          </p:cNvPr>
          <p:cNvSpPr/>
          <p:nvPr/>
        </p:nvSpPr>
        <p:spPr>
          <a:xfrm>
            <a:off x="1849180" y="1301454"/>
            <a:ext cx="3960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333333"/>
                </a:solidFill>
                <a:latin typeface="+mn-lt"/>
              </a:rPr>
              <a:t>ДОЛЯ ОПЕРАТОРОВ СВЯЗИ НА РЫНКЕ </a:t>
            </a:r>
            <a:r>
              <a:rPr lang="en-US" sz="1600" b="1" dirty="0" smtClean="0">
                <a:solidFill>
                  <a:srgbClr val="333333"/>
                </a:solidFill>
                <a:latin typeface="+mn-lt"/>
              </a:rPr>
              <a:t>COLOCATION</a:t>
            </a:r>
            <a:endParaRPr lang="ru-RU" sz="1600" dirty="0">
              <a:solidFill>
                <a:srgbClr val="333333"/>
              </a:solidFill>
              <a:latin typeface="+mn-lt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08629531-F5E2-4D6E-BCD6-8AE96B9F360E}"/>
              </a:ext>
            </a:extLst>
          </p:cNvPr>
          <p:cNvSpPr/>
          <p:nvPr/>
        </p:nvSpPr>
        <p:spPr>
          <a:xfrm>
            <a:off x="5591944" y="1320577"/>
            <a:ext cx="51845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333333"/>
                </a:solidFill>
                <a:latin typeface="+mn-lt"/>
              </a:rPr>
              <a:t>ДОЛЯ СТОЕК </a:t>
            </a:r>
            <a:r>
              <a:rPr lang="en-US" sz="1600" b="1" dirty="0" smtClean="0">
                <a:solidFill>
                  <a:srgbClr val="333333"/>
                </a:solidFill>
                <a:latin typeface="+mn-lt"/>
              </a:rPr>
              <a:t>TIER III</a:t>
            </a:r>
            <a:endParaRPr lang="ru-RU" sz="1600" dirty="0">
              <a:solidFill>
                <a:srgbClr val="333333"/>
              </a:solidFill>
              <a:latin typeface="+mn-lt"/>
            </a:endParaRPr>
          </a:p>
        </p:txBody>
      </p:sp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61EB6D10-7555-4418-9368-74FBF9C5FF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3689419"/>
              </p:ext>
            </p:extLst>
          </p:nvPr>
        </p:nvGraphicFramePr>
        <p:xfrm>
          <a:off x="6236712" y="3717032"/>
          <a:ext cx="3891736" cy="328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Текст 2"/>
          <p:cNvSpPr txBox="1">
            <a:spLocks/>
          </p:cNvSpPr>
          <p:nvPr/>
        </p:nvSpPr>
        <p:spPr>
          <a:xfrm>
            <a:off x="731331" y="2088613"/>
            <a:ext cx="2628365" cy="370010"/>
          </a:xfrm>
          <a:prstGeom prst="rect">
            <a:avLst/>
          </a:prstGeom>
        </p:spPr>
        <p:txBody>
          <a:bodyPr>
            <a:noAutofit/>
          </a:bodyPr>
          <a:lstStyle>
            <a:lvl1pPr marL="26511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SzPct val="130000"/>
              <a:buFont typeface="Wingdings 2" charset="0"/>
              <a:buBlip>
                <a:blip r:embed="rId6"/>
              </a:buBlip>
              <a:defRPr sz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26511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Font typeface="Arial Narrow" panose="020B0606020202030204" pitchFamily="34" charset="0"/>
              <a:buChar char="□"/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265113" indent="-265113" algn="l" defTabSz="1169988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0000"/>
              </a:buClr>
              <a:buFont typeface="Arial Narrow" panose="020B0606020202030204" pitchFamily="34" charset="0"/>
              <a:buChar char="−"/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839913" indent="-58578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247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7051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6pPr>
            <a:lvl7pPr marL="31623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7pPr>
            <a:lvl8pPr marL="36195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8pPr>
            <a:lvl9pPr marL="40767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 2" charset="0"/>
              <a:buNone/>
            </a:pPr>
            <a:r>
              <a:rPr lang="ru-RU" sz="1600" b="1" kern="0" dirty="0" smtClean="0"/>
              <a:t>∑</a:t>
            </a:r>
            <a:r>
              <a:rPr lang="en-US" sz="1600" b="1" kern="0" dirty="0" smtClean="0"/>
              <a:t>48,5 </a:t>
            </a:r>
            <a:r>
              <a:rPr lang="ru-RU" sz="1600" b="1" kern="0" dirty="0" err="1" smtClean="0"/>
              <a:t>тыс</a:t>
            </a:r>
            <a:r>
              <a:rPr lang="ru-RU" sz="1600" b="1" kern="0" dirty="0" smtClean="0"/>
              <a:t> стойко-мест</a:t>
            </a:r>
            <a:endParaRPr lang="ru-RU" sz="1600" b="1" kern="0" dirty="0"/>
          </a:p>
        </p:txBody>
      </p:sp>
      <p:sp>
        <p:nvSpPr>
          <p:cNvPr id="19" name="Текст 2"/>
          <p:cNvSpPr txBox="1">
            <a:spLocks/>
          </p:cNvSpPr>
          <p:nvPr/>
        </p:nvSpPr>
        <p:spPr>
          <a:xfrm>
            <a:off x="731331" y="5128377"/>
            <a:ext cx="2628365" cy="370010"/>
          </a:xfrm>
          <a:prstGeom prst="rect">
            <a:avLst/>
          </a:prstGeom>
        </p:spPr>
        <p:txBody>
          <a:bodyPr>
            <a:noAutofit/>
          </a:bodyPr>
          <a:lstStyle>
            <a:lvl1pPr marL="26511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SzPct val="130000"/>
              <a:buFont typeface="Wingdings 2" charset="0"/>
              <a:buBlip>
                <a:blip r:embed="rId6"/>
              </a:buBlip>
              <a:defRPr sz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26511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Font typeface="Arial Narrow" panose="020B0606020202030204" pitchFamily="34" charset="0"/>
              <a:buChar char="□"/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265113" indent="-265113" algn="l" defTabSz="1169988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0000"/>
              </a:buClr>
              <a:buFont typeface="Arial Narrow" panose="020B0606020202030204" pitchFamily="34" charset="0"/>
              <a:buChar char="−"/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839913" indent="-58578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247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7051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6pPr>
            <a:lvl7pPr marL="31623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7pPr>
            <a:lvl8pPr marL="36195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8pPr>
            <a:lvl9pPr marL="40767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 2" charset="0"/>
              <a:buNone/>
            </a:pPr>
            <a:r>
              <a:rPr lang="ru-RU" sz="1600" b="1" kern="0" dirty="0" smtClean="0"/>
              <a:t>∑2,1</a:t>
            </a:r>
            <a:r>
              <a:rPr lang="en-US" sz="1600" b="1" kern="0" dirty="0" smtClean="0"/>
              <a:t> </a:t>
            </a:r>
            <a:r>
              <a:rPr lang="ru-RU" sz="1600" b="1" kern="0" dirty="0" err="1" smtClean="0"/>
              <a:t>тыс</a:t>
            </a:r>
            <a:r>
              <a:rPr lang="ru-RU" sz="1600" b="1" kern="0" dirty="0" smtClean="0"/>
              <a:t> стойко-мест</a:t>
            </a:r>
            <a:endParaRPr lang="ru-RU" sz="1600" b="1" kern="0" dirty="0"/>
          </a:p>
        </p:txBody>
      </p:sp>
    </p:spTree>
    <p:extLst>
      <p:ext uri="{BB962C8B-B14F-4D97-AF65-F5344CB8AC3E}">
        <p14:creationId xmlns:p14="http://schemas.microsoft.com/office/powerpoint/2010/main" val="1365109731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ОПЕРАТОРЫ СВЯЗИ  В РЕЙТИНГЕ КРУПНЕЙШИХ ИГРОКОВ РЫНКА КЦОД В РФ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8F788-A034-C841-BCDB-D29C2D00859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32848" y="1340768"/>
            <a:ext cx="4151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выход </a:t>
            </a:r>
            <a:r>
              <a:rPr lang="ru-RU" sz="2000" dirty="0"/>
              <a:t>на рынок </a:t>
            </a:r>
            <a:r>
              <a:rPr lang="ru-RU" sz="2000" dirty="0" err="1"/>
              <a:t>кЦОД</a:t>
            </a:r>
            <a:r>
              <a:rPr lang="ru-RU" sz="2000" dirty="0"/>
              <a:t> с 2014-2015 года через органический рост и </a:t>
            </a:r>
            <a:r>
              <a:rPr lang="ru-RU" sz="2000" dirty="0" smtClean="0"/>
              <a:t>приобретения (</a:t>
            </a:r>
            <a:r>
              <a:rPr lang="en-US" sz="2000" dirty="0" err="1" smtClean="0"/>
              <a:t>SafeData</a:t>
            </a:r>
            <a:r>
              <a:rPr lang="en-US" sz="2000" dirty="0" smtClean="0"/>
              <a:t>, </a:t>
            </a:r>
            <a:r>
              <a:rPr lang="en-US" sz="2000" dirty="0" err="1" smtClean="0"/>
              <a:t>DataLine</a:t>
            </a:r>
            <a:r>
              <a:rPr lang="en-US" sz="2000" dirty="0" smtClean="0"/>
              <a:t>)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Направление в структуре выручки «</a:t>
            </a:r>
            <a:r>
              <a:rPr lang="ru-RU" sz="2000" dirty="0" smtClean="0"/>
              <a:t>ЦОД и облачные сервисы» цифрового кластера</a:t>
            </a:r>
            <a:endParaRPr lang="ru-RU" sz="2000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BE9F774F-9337-4DD4-8C92-EB225129C3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0687353"/>
              </p:ext>
            </p:extLst>
          </p:nvPr>
        </p:nvGraphicFramePr>
        <p:xfrm>
          <a:off x="839416" y="1769014"/>
          <a:ext cx="3891736" cy="328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97">
            <a:extLst>
              <a:ext uri="{FF2B5EF4-FFF2-40B4-BE49-F238E27FC236}">
                <a16:creationId xmlns:a16="http://schemas.microsoft.com/office/drawing/2014/main" xmlns="" id="{D737447D-89AF-4EA7-9BEB-32C277646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133" y="883580"/>
            <a:ext cx="1411169" cy="59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2"/>
          <p:cNvSpPr txBox="1">
            <a:spLocks/>
          </p:cNvSpPr>
          <p:nvPr/>
        </p:nvSpPr>
        <p:spPr>
          <a:xfrm>
            <a:off x="1487489" y="3789040"/>
            <a:ext cx="522094" cy="370010"/>
          </a:xfrm>
          <a:prstGeom prst="rect">
            <a:avLst/>
          </a:prstGeom>
        </p:spPr>
        <p:txBody>
          <a:bodyPr>
            <a:noAutofit/>
          </a:bodyPr>
          <a:lstStyle>
            <a:lvl1pPr marL="26511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SzPct val="130000"/>
              <a:buFont typeface="Wingdings 2" charset="0"/>
              <a:buBlip>
                <a:blip r:embed="rId5"/>
              </a:buBlip>
              <a:defRPr sz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265113" indent="-265113" algn="l" rtl="0" eaLnBrk="0" fontAlgn="base" hangingPunct="0">
              <a:spcBef>
                <a:spcPct val="0"/>
              </a:spcBef>
              <a:spcAft>
                <a:spcPct val="30000"/>
              </a:spcAft>
              <a:buClr>
                <a:schemeClr val="tx2"/>
              </a:buClr>
              <a:buFont typeface="Arial Narrow" panose="020B0606020202030204" pitchFamily="34" charset="0"/>
              <a:buChar char="□"/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265113" indent="-265113" algn="l" defTabSz="1169988" rtl="0" eaLnBrk="0" fontAlgn="base" hangingPunct="0">
              <a:spcBef>
                <a:spcPct val="0"/>
              </a:spcBef>
              <a:spcAft>
                <a:spcPct val="30000"/>
              </a:spcAft>
              <a:buClr>
                <a:srgbClr val="FF0000"/>
              </a:buClr>
              <a:buFont typeface="Arial Narrow" panose="020B0606020202030204" pitchFamily="34" charset="0"/>
              <a:buChar char="−"/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839913" indent="-58578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247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7051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6pPr>
            <a:lvl7pPr marL="31623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7pPr>
            <a:lvl8pPr marL="36195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8pPr>
            <a:lvl9pPr marL="40767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 2" charset="0"/>
              <a:buNone/>
            </a:pPr>
            <a:r>
              <a:rPr lang="en-US" sz="1600" b="1" kern="0" dirty="0" smtClean="0"/>
              <a:t>6%</a:t>
            </a:r>
            <a:endParaRPr lang="ru-RU" sz="1600" b="1" kern="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08629531-F5E2-4D6E-BCD6-8AE96B9F360E}"/>
              </a:ext>
            </a:extLst>
          </p:cNvPr>
          <p:cNvSpPr/>
          <p:nvPr/>
        </p:nvSpPr>
        <p:spPr>
          <a:xfrm>
            <a:off x="263352" y="1489854"/>
            <a:ext cx="51845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333333"/>
                </a:solidFill>
                <a:latin typeface="+mn-lt"/>
              </a:rPr>
              <a:t>КОНКУРЕНТНЫЕ ПОЗИЦИИ ОПЕРАТОРОВ СВЯЗИ НА РЫНКЕ ДАТА-ЦЕНТРОВ В РОССИИ. 2020</a:t>
            </a:r>
            <a:endParaRPr lang="ru-RU" sz="1600" dirty="0">
              <a:solidFill>
                <a:srgbClr val="333333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133" y="3443089"/>
            <a:ext cx="16002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7632848" y="3789040"/>
            <a:ext cx="41517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Приобретение в 2018 г. ЦОД «Авантаж», в 2020 г. -  </a:t>
            </a:r>
            <a:r>
              <a:rPr lang="en-US" sz="2000" dirty="0" err="1" smtClean="0"/>
              <a:t>GreenBush</a:t>
            </a:r>
            <a:r>
              <a:rPr lang="ru-RU" sz="2000" dirty="0" smtClean="0"/>
              <a:t> </a:t>
            </a:r>
            <a:r>
              <a:rPr lang="en-US" sz="2000" dirty="0" smtClean="0"/>
              <a:t>DC</a:t>
            </a:r>
            <a:endParaRPr lang="ru-RU" sz="2000" dirty="0"/>
          </a:p>
          <a:p>
            <a:pPr algn="just"/>
            <a:endParaRPr lang="en-US" sz="2000" dirty="0" smtClean="0"/>
          </a:p>
          <a:p>
            <a:pPr algn="just"/>
            <a:r>
              <a:rPr lang="ru-RU" sz="2000" dirty="0" smtClean="0"/>
              <a:t>Структурная реорганизация - создание МТС </a:t>
            </a:r>
            <a:r>
              <a:rPr lang="en-US" sz="2000" dirty="0" smtClean="0"/>
              <a:t>Web Services</a:t>
            </a:r>
            <a:r>
              <a:rPr lang="ru-RU" sz="2000" dirty="0" smtClean="0"/>
              <a:t>, куда войдет бизнес ЦОД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0861891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2">
            <a:extLst>
              <a:ext uri="{FF2B5EF4-FFF2-40B4-BE49-F238E27FC236}">
                <a16:creationId xmlns="" xmlns:a16="http://schemas.microsoft.com/office/drawing/2014/main" id="{C12E10A6-870E-4188-9E60-64D39D971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46" y="1782108"/>
            <a:ext cx="11109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defTabSz="8953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1pPr>
            <a:lvl2pPr marL="742950" indent="-285750" defTabSz="8953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2pPr>
            <a:lvl3pPr marL="1143000" indent="-228600" defTabSz="8953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3pPr>
            <a:lvl4pPr marL="1600200" indent="-228600" defTabSz="8953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4pPr>
            <a:lvl5pPr marL="2057400" indent="-228600" defTabSz="8953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-윤고딕130" pitchFamily="18" charset="-127"/>
              </a:defRPr>
            </a:lvl9pPr>
          </a:lstStyle>
          <a:p>
            <a:pPr algn="l" eaLnBrk="1" hangingPunct="1">
              <a:buSzPct val="120000"/>
              <a:defRPr/>
            </a:pPr>
            <a:r>
              <a:rPr lang="ru-RU" sz="2400" b="1" dirty="0" smtClean="0">
                <a:solidFill>
                  <a:schemeClr val="accent2"/>
                </a:solidFill>
                <a:latin typeface="+mn-lt"/>
                <a:ea typeface="Gulim" pitchFamily="34" charset="-127"/>
              </a:rPr>
              <a:t>Бизнес ЦОД становится привлекательным для операторов связи</a:t>
            </a:r>
            <a:endParaRPr lang="en-US" altLang="ko-KR" sz="2400" b="1" dirty="0">
              <a:solidFill>
                <a:schemeClr val="accent2"/>
              </a:solidFill>
              <a:latin typeface="+mn-lt"/>
              <a:ea typeface="Gulim" pitchFamily="34" charset="-127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="" xmlns:a16="http://schemas.microsoft.com/office/drawing/2014/main" id="{923482F3-9CF0-4F9F-A197-8474EDCD7C47}"/>
              </a:ext>
            </a:extLst>
          </p:cNvPr>
          <p:cNvGrpSpPr/>
          <p:nvPr/>
        </p:nvGrpSpPr>
        <p:grpSpPr>
          <a:xfrm>
            <a:off x="379071" y="2564904"/>
            <a:ext cx="2803617" cy="1908215"/>
            <a:chOff x="379071" y="3256557"/>
            <a:chExt cx="2803617" cy="1908215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26DAF7C4-C2AB-4FC2-9D70-D73B3CC1D9DD}"/>
                </a:ext>
              </a:extLst>
            </p:cNvPr>
            <p:cNvSpPr/>
            <p:nvPr/>
          </p:nvSpPr>
          <p:spPr>
            <a:xfrm>
              <a:off x="389006" y="3964443"/>
              <a:ext cx="2793682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indent="0" algn="l">
                <a:spcAft>
                  <a:spcPts val="900"/>
                </a:spcAft>
                <a:buNone/>
              </a:pPr>
              <a:r>
                <a:rPr lang="ru-RU" sz="1800" dirty="0"/>
                <a:t>Потребности в инфраструктуре существующих клиентов оператора связи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E787777D-D5E7-4632-84A3-E18EB038CEC3}"/>
                </a:ext>
              </a:extLst>
            </p:cNvPr>
            <p:cNvSpPr txBox="1"/>
            <p:nvPr/>
          </p:nvSpPr>
          <p:spPr>
            <a:xfrm>
              <a:off x="379071" y="3256557"/>
              <a:ext cx="65274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ru-RU" sz="4000" b="1" dirty="0">
                  <a:solidFill>
                    <a:schemeClr val="accent2"/>
                  </a:solidFill>
                </a:rPr>
                <a:t>01</a:t>
              </a:r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="" xmlns:a16="http://schemas.microsoft.com/office/drawing/2014/main" id="{517EC491-6FE9-4359-9259-28A18DABE546}"/>
              </a:ext>
            </a:extLst>
          </p:cNvPr>
          <p:cNvGrpSpPr/>
          <p:nvPr/>
        </p:nvGrpSpPr>
        <p:grpSpPr>
          <a:xfrm>
            <a:off x="3166695" y="2564904"/>
            <a:ext cx="2209225" cy="2739211"/>
            <a:chOff x="3470274" y="3256557"/>
            <a:chExt cx="1796897" cy="2739211"/>
          </a:xfrm>
        </p:grpSpPr>
        <p:sp>
          <p:nvSpPr>
            <p:cNvPr id="5" name="Прямоугольник 4">
              <a:extLst>
                <a:ext uri="{FF2B5EF4-FFF2-40B4-BE49-F238E27FC236}">
                  <a16:creationId xmlns="" xmlns:a16="http://schemas.microsoft.com/office/drawing/2014/main" id="{AB9A6219-DD66-4A7A-8190-3D2255D7BE38}"/>
                </a:ext>
              </a:extLst>
            </p:cNvPr>
            <p:cNvSpPr/>
            <p:nvPr/>
          </p:nvSpPr>
          <p:spPr>
            <a:xfrm>
              <a:off x="3470274" y="3964443"/>
              <a:ext cx="1796897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indent="0" algn="l">
                <a:spcAft>
                  <a:spcPts val="900"/>
                </a:spcAft>
                <a:buNone/>
              </a:pPr>
              <a:r>
                <a:rPr lang="ru-RU" sz="1800" dirty="0"/>
                <a:t>Наличие инфраструктуры для хранения и обработки данных под собственные нужды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5DBE11FE-A42B-4C37-9521-0EFEEADF7A41}"/>
                </a:ext>
              </a:extLst>
            </p:cNvPr>
            <p:cNvSpPr txBox="1"/>
            <p:nvPr/>
          </p:nvSpPr>
          <p:spPr>
            <a:xfrm>
              <a:off x="3470274" y="3256557"/>
              <a:ext cx="65274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ru-RU" sz="4000" b="1" dirty="0">
                  <a:solidFill>
                    <a:schemeClr val="accent2"/>
                  </a:solidFill>
                </a:rPr>
                <a:t>02</a:t>
              </a:r>
            </a:p>
          </p:txBody>
        </p:sp>
      </p:grpSp>
      <p:grpSp>
        <p:nvGrpSpPr>
          <p:cNvPr id="22" name="Группа 21">
            <a:extLst>
              <a:ext uri="{FF2B5EF4-FFF2-40B4-BE49-F238E27FC236}">
                <a16:creationId xmlns="" xmlns:a16="http://schemas.microsoft.com/office/drawing/2014/main" id="{317E826C-8227-4716-8F70-FF87C832BD28}"/>
              </a:ext>
            </a:extLst>
          </p:cNvPr>
          <p:cNvGrpSpPr/>
          <p:nvPr/>
        </p:nvGrpSpPr>
        <p:grpSpPr>
          <a:xfrm>
            <a:off x="5647741" y="2564904"/>
            <a:ext cx="3051800" cy="1354217"/>
            <a:chOff x="5575363" y="3256557"/>
            <a:chExt cx="3051800" cy="1354217"/>
          </a:xfrm>
        </p:grpSpPr>
        <p:sp>
          <p:nvSpPr>
            <p:cNvPr id="6" name="Прямоугольник 5">
              <a:extLst>
                <a:ext uri="{FF2B5EF4-FFF2-40B4-BE49-F238E27FC236}">
                  <a16:creationId xmlns="" xmlns:a16="http://schemas.microsoft.com/office/drawing/2014/main" id="{60C4A60E-7DB2-4D83-97A1-D1D328A3064D}"/>
                </a:ext>
              </a:extLst>
            </p:cNvPr>
            <p:cNvSpPr/>
            <p:nvPr/>
          </p:nvSpPr>
          <p:spPr>
            <a:xfrm>
              <a:off x="5656578" y="3964443"/>
              <a:ext cx="297058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600"/>
                </a:spcAft>
                <a:buClr>
                  <a:schemeClr val="accent6"/>
                </a:buClr>
                <a:defRPr/>
              </a:pPr>
              <a:r>
                <a:rPr lang="ru-RU" sz="1800" dirty="0"/>
                <a:t>Новый центр генерации выручки</a:t>
              </a:r>
              <a:endParaRPr lang="ru-RU" sz="1800" kern="0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CC8DD9D4-73F9-44D6-81B4-B0A59727E216}"/>
                </a:ext>
              </a:extLst>
            </p:cNvPr>
            <p:cNvSpPr txBox="1"/>
            <p:nvPr/>
          </p:nvSpPr>
          <p:spPr>
            <a:xfrm>
              <a:off x="5575363" y="3256557"/>
              <a:ext cx="65274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ru-RU" sz="4000" b="1" dirty="0">
                  <a:solidFill>
                    <a:schemeClr val="accent2"/>
                  </a:solidFill>
                </a:rPr>
                <a:t>03</a:t>
              </a:r>
            </a:p>
          </p:txBody>
        </p:sp>
      </p:grpSp>
      <p:grpSp>
        <p:nvGrpSpPr>
          <p:cNvPr id="23" name="Группа 22">
            <a:extLst>
              <a:ext uri="{FF2B5EF4-FFF2-40B4-BE49-F238E27FC236}">
                <a16:creationId xmlns="" xmlns:a16="http://schemas.microsoft.com/office/drawing/2014/main" id="{6526B0BC-9AB2-4D6B-BDC1-50D33B497348}"/>
              </a:ext>
            </a:extLst>
          </p:cNvPr>
          <p:cNvGrpSpPr/>
          <p:nvPr/>
        </p:nvGrpSpPr>
        <p:grpSpPr>
          <a:xfrm>
            <a:off x="9033620" y="2564904"/>
            <a:ext cx="2769374" cy="2185214"/>
            <a:chOff x="9286792" y="3256557"/>
            <a:chExt cx="2769374" cy="2185214"/>
          </a:xfrm>
        </p:grpSpPr>
        <p:sp>
          <p:nvSpPr>
            <p:cNvPr id="10" name="Rectangle 6">
              <a:extLst>
                <a:ext uri="{FF2B5EF4-FFF2-40B4-BE49-F238E27FC236}">
                  <a16:creationId xmlns="" xmlns:a16="http://schemas.microsoft.com/office/drawing/2014/main" id="{6FE91395-40D8-498C-88DA-53E28D7F02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86792" y="3964443"/>
              <a:ext cx="2769374" cy="1477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0" indent="0" algn="l">
                <a:spcAft>
                  <a:spcPts val="900"/>
                </a:spcAft>
                <a:buNone/>
              </a:pPr>
              <a:r>
                <a:rPr lang="ru-RU" sz="1800" dirty="0"/>
                <a:t>Бизнес ЦОД позволяет обеспечить синергетический эффект для других направлений бизнеса оператора связи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D4535C73-98FD-410B-88D3-21ADA1779EFD}"/>
                </a:ext>
              </a:extLst>
            </p:cNvPr>
            <p:cNvSpPr txBox="1"/>
            <p:nvPr/>
          </p:nvSpPr>
          <p:spPr>
            <a:xfrm>
              <a:off x="9286792" y="3256557"/>
              <a:ext cx="65274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ru-RU" sz="4000" b="1" dirty="0">
                  <a:solidFill>
                    <a:schemeClr val="accent2"/>
                  </a:solidFill>
                </a:rPr>
                <a:t>04</a:t>
              </a:r>
            </a:p>
          </p:txBody>
        </p:sp>
      </p:grp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4970AC23-C60B-4501-9A48-DD627F444E5A}"/>
              </a:ext>
            </a:extLst>
          </p:cNvPr>
          <p:cNvCxnSpPr/>
          <p:nvPr/>
        </p:nvCxnSpPr>
        <p:spPr bwMode="auto">
          <a:xfrm>
            <a:off x="2999656" y="2737347"/>
            <a:ext cx="0" cy="1530626"/>
          </a:xfrm>
          <a:prstGeom prst="line">
            <a:avLst/>
          </a:prstGeom>
          <a:solidFill>
            <a:srgbClr val="DDDDDD"/>
          </a:solidFill>
          <a:ln w="22225" cap="rnd" cmpd="sng" algn="ctr">
            <a:solidFill>
              <a:schemeClr val="bg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87E289E4-C263-4F43-BEC5-DA35E511F361}"/>
              </a:ext>
            </a:extLst>
          </p:cNvPr>
          <p:cNvCxnSpPr/>
          <p:nvPr/>
        </p:nvCxnSpPr>
        <p:spPr bwMode="auto">
          <a:xfrm>
            <a:off x="5480702" y="2737347"/>
            <a:ext cx="0" cy="1530626"/>
          </a:xfrm>
          <a:prstGeom prst="line">
            <a:avLst/>
          </a:prstGeom>
          <a:solidFill>
            <a:srgbClr val="DDDDDD"/>
          </a:solidFill>
          <a:ln w="22225" cap="rnd" cmpd="sng" algn="ctr">
            <a:solidFill>
              <a:schemeClr val="bg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0CAC3D7D-1073-4205-9AAE-BEF19A5F10C0}"/>
              </a:ext>
            </a:extLst>
          </p:cNvPr>
          <p:cNvCxnSpPr/>
          <p:nvPr/>
        </p:nvCxnSpPr>
        <p:spPr bwMode="auto">
          <a:xfrm>
            <a:off x="8866580" y="2737347"/>
            <a:ext cx="0" cy="1530626"/>
          </a:xfrm>
          <a:prstGeom prst="line">
            <a:avLst/>
          </a:prstGeom>
          <a:solidFill>
            <a:srgbClr val="DDDDDD"/>
          </a:solidFill>
          <a:ln w="22225" cap="rnd" cmpd="sng" algn="ctr">
            <a:solidFill>
              <a:schemeClr val="bg2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ЭКОНОМИЧЕСКИЕ ПРЕДПОСЫЛКИ УСИЛЕНИЯ ПОЗИЦИЙ ОПЕРАТОРОВ СВЯЗИ НА РЫНКЕ ДАТА-ЦЕНТРОВ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8766" y="5445224"/>
            <a:ext cx="106677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30000"/>
            </a:pPr>
            <a:r>
              <a:rPr lang="ru-RU" kern="0" dirty="0" smtClean="0"/>
              <a:t>ЦОД </a:t>
            </a:r>
            <a:r>
              <a:rPr lang="ru-RU" kern="0" dirty="0"/>
              <a:t>как инженерный объект становится привлекательным инвестиционным </a:t>
            </a:r>
            <a:r>
              <a:rPr lang="ru-RU" kern="0" dirty="0" smtClean="0"/>
              <a:t>активом, который повышает капитализацию оператора связи. </a:t>
            </a:r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287246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88484" y="1963308"/>
            <a:ext cx="2794000" cy="4311651"/>
          </a:xfrm>
        </p:spPr>
        <p:txBody>
          <a:bodyPr/>
          <a:lstStyle/>
          <a:p>
            <a:pPr>
              <a:spcAft>
                <a:spcPct val="70000"/>
              </a:spcAft>
            </a:pPr>
            <a:r>
              <a:rPr lang="ru-RU" altLang="ru-RU" sz="2000" b="1" dirty="0">
                <a:latin typeface="Arial Narrow" panose="020B0606020202030204" pitchFamily="34" charset="0"/>
              </a:rPr>
              <a:t>Ф</a:t>
            </a:r>
            <a:r>
              <a:rPr lang="en-US" altLang="ru-RU" sz="2000" dirty="0">
                <a:latin typeface="Arial Narrow" panose="020B0606020202030204" pitchFamily="34" charset="0"/>
              </a:rPr>
              <a:t>.</a:t>
            </a:r>
            <a:r>
              <a:rPr lang="ru-RU" altLang="ru-RU" sz="2000" b="1" dirty="0">
                <a:latin typeface="Arial Narrow" panose="020B0606020202030204" pitchFamily="34" charset="0"/>
              </a:rPr>
              <a:t>И</a:t>
            </a:r>
            <a:r>
              <a:rPr lang="en-US" altLang="ru-RU" sz="2000" b="1" dirty="0">
                <a:latin typeface="Arial Narrow" panose="020B0606020202030204" pitchFamily="34" charset="0"/>
              </a:rPr>
              <a:t>.</a:t>
            </a:r>
            <a:r>
              <a:rPr lang="ru-RU" altLang="ru-RU" sz="2000" b="1" dirty="0">
                <a:latin typeface="Arial Narrow" panose="020B0606020202030204" pitchFamily="34" charset="0"/>
              </a:rPr>
              <a:t>О</a:t>
            </a:r>
            <a:r>
              <a:rPr lang="en-US" altLang="ru-RU" sz="2000" dirty="0">
                <a:latin typeface="Arial Narrow" panose="020B0606020202030204" pitchFamily="34" charset="0"/>
              </a:rPr>
              <a:t>.</a:t>
            </a:r>
            <a:r>
              <a:rPr lang="en-US" altLang="ru-RU" sz="2000" b="1" dirty="0">
                <a:latin typeface="Arial Narrow" panose="020B0606020202030204" pitchFamily="34" charset="0"/>
              </a:rPr>
              <a:t/>
            </a:r>
            <a:br>
              <a:rPr lang="en-US" altLang="ru-RU" sz="2000" b="1" dirty="0">
                <a:latin typeface="Arial Narrow" panose="020B0606020202030204" pitchFamily="34" charset="0"/>
              </a:rPr>
            </a:br>
            <a:r>
              <a:rPr lang="ru-RU" altLang="ru-RU" sz="2000" b="1" dirty="0">
                <a:latin typeface="Arial Narrow" panose="020B0606020202030204" pitchFamily="34" charset="0"/>
              </a:rPr>
              <a:t>должность:</a:t>
            </a:r>
          </a:p>
          <a:p>
            <a:r>
              <a:rPr lang="ru-RU" altLang="ru-RU" sz="2000" b="1" dirty="0">
                <a:latin typeface="Arial Narrow" panose="020B0606020202030204" pitchFamily="34" charset="0"/>
              </a:rPr>
              <a:t>Телефон:</a:t>
            </a:r>
          </a:p>
          <a:p>
            <a:endParaRPr lang="ru-RU" altLang="ru-RU" sz="2000" dirty="0">
              <a:latin typeface="Arial Narrow" panose="020B0606020202030204" pitchFamily="34" charset="0"/>
            </a:endParaRPr>
          </a:p>
          <a:p>
            <a:r>
              <a:rPr lang="ru-RU" altLang="ru-RU" sz="2000" b="1" dirty="0">
                <a:latin typeface="Arial Narrow" panose="020B0606020202030204" pitchFamily="34" charset="0"/>
              </a:rPr>
              <a:t>Электронная почта:</a:t>
            </a:r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58168" y="1963308"/>
            <a:ext cx="7272867" cy="4311651"/>
          </a:xfrm>
        </p:spPr>
        <p:txBody>
          <a:bodyPr/>
          <a:lstStyle/>
          <a:p>
            <a:pPr>
              <a:spcAft>
                <a:spcPct val="70000"/>
              </a:spcAft>
            </a:pPr>
            <a:r>
              <a:rPr lang="ru-RU" altLang="ru-RU" sz="2000" dirty="0">
                <a:latin typeface="Arial Narrow" panose="020B0606020202030204" pitchFamily="34" charset="0"/>
              </a:rPr>
              <a:t>Толмачева Татьяна</a:t>
            </a:r>
            <a:br>
              <a:rPr lang="ru-RU" altLang="ru-RU" sz="2000" dirty="0">
                <a:latin typeface="Arial Narrow" panose="020B0606020202030204" pitchFamily="34" charset="0"/>
              </a:rPr>
            </a:br>
            <a:r>
              <a:rPr lang="ru-RU" altLang="ru-RU" sz="2000" dirty="0">
                <a:latin typeface="Arial Narrow" panose="020B0606020202030204" pitchFamily="34" charset="0"/>
              </a:rPr>
              <a:t>партнер</a:t>
            </a:r>
          </a:p>
          <a:p>
            <a:pPr>
              <a:spcAft>
                <a:spcPct val="70000"/>
              </a:spcAft>
            </a:pPr>
            <a:r>
              <a:rPr lang="en-US" altLang="ru-RU" sz="2000" dirty="0">
                <a:latin typeface="Arial Narrow" panose="020B0606020202030204" pitchFamily="34" charset="0"/>
              </a:rPr>
              <a:t>+7 910 459 6575</a:t>
            </a:r>
            <a:endParaRPr lang="ru-RU" altLang="ru-RU" sz="2000" dirty="0">
              <a:latin typeface="Arial Narrow" panose="020B0606020202030204" pitchFamily="34" charset="0"/>
            </a:endParaRPr>
          </a:p>
          <a:p>
            <a:pPr>
              <a:spcAft>
                <a:spcPct val="70000"/>
              </a:spcAft>
            </a:pPr>
            <a:r>
              <a:rPr lang="en-US" altLang="ru-RU" sz="2000" dirty="0">
                <a:latin typeface="Arial Narrow" panose="020B0606020202030204" pitchFamily="34" charset="0"/>
                <a:hlinkClick r:id="rId2"/>
              </a:rPr>
              <a:t>ttolmach@iks-consulting.ru</a:t>
            </a:r>
            <a:endParaRPr lang="ru-RU" altLang="ru-RU" sz="2000" dirty="0">
              <a:latin typeface="Arial Narrow" panose="020B0606020202030204" pitchFamily="34" charset="0"/>
            </a:endParaRPr>
          </a:p>
          <a:p>
            <a:pPr>
              <a:spcAft>
                <a:spcPct val="70000"/>
              </a:spcAft>
            </a:pPr>
            <a:r>
              <a:rPr lang="en-US" altLang="ru-RU" sz="2000" dirty="0">
                <a:latin typeface="Arial Narrow" panose="020B0606020202030204" pitchFamily="34" charset="0"/>
                <a:hlinkClick r:id="rId3"/>
              </a:rPr>
              <a:t>www.iks-consulting.ru</a:t>
            </a:r>
            <a:endParaRPr lang="en-US" altLang="ru-RU" sz="2000" dirty="0">
              <a:latin typeface="Arial Narrow" panose="020B0606020202030204" pitchFamily="34" charset="0"/>
            </a:endParaRPr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952924" y="980728"/>
            <a:ext cx="11493500" cy="817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799" tIns="50799" rIns="50799" bIns="50799" anchor="t" anchorCtr="0">
            <a:noAutofit/>
          </a:bodyPr>
          <a:lstStyle>
            <a:lvl1pPr marL="0" marR="0" indent="0" algn="l" defTabSz="412750" rtl="0" latinLnBrk="0">
              <a:lnSpc>
                <a:spcPts val="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0" b="1" i="0" u="none" strike="noStrike" cap="none" spc="0" baseline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Helvetica Neue"/>
              </a:defRPr>
            </a:lvl1pPr>
            <a:lvl2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0" b="1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2pPr>
            <a:lvl3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0" b="1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3pPr>
            <a:lvl4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0" b="1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4pPr>
            <a:lvl5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0" b="1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5pPr>
            <a:lvl6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0" b="1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0" b="1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0" b="1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0" marR="0" indent="0" algn="l" defTabSz="41275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0" b="1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hangingPunct="0">
              <a:lnSpc>
                <a:spcPct val="100000"/>
              </a:lnSpc>
              <a:defRPr/>
            </a:pPr>
            <a:r>
              <a:rPr lang="ru-RU" altLang="ru-RU" sz="2400" dirty="0">
                <a:solidFill>
                  <a:srgbClr val="FF0000"/>
                </a:solidFill>
                <a:latin typeface="Arial Narrow" panose="020B060602020203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7600548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Оформление по умолчанию">
  <a:themeElements>
    <a:clrScheme name="">
      <a:dk1>
        <a:srgbClr val="333333"/>
      </a:dk1>
      <a:lt1>
        <a:srgbClr val="FFFFFF"/>
      </a:lt1>
      <a:dk2>
        <a:srgbClr val="FF0000"/>
      </a:dk2>
      <a:lt2>
        <a:srgbClr val="808080"/>
      </a:lt2>
      <a:accent1>
        <a:srgbClr val="C0C0C0"/>
      </a:accent1>
      <a:accent2>
        <a:srgbClr val="FF0000"/>
      </a:accent2>
      <a:accent3>
        <a:srgbClr val="FFFFFF"/>
      </a:accent3>
      <a:accent4>
        <a:srgbClr val="2A2A2A"/>
      </a:accent4>
      <a:accent5>
        <a:srgbClr val="DCDCDC"/>
      </a:accent5>
      <a:accent6>
        <a:srgbClr val="E70000"/>
      </a:accent6>
      <a:hlink>
        <a:srgbClr val="FF0000"/>
      </a:hlink>
      <a:folHlink>
        <a:srgbClr val="CC0000"/>
      </a:folHlink>
    </a:clrScheme>
    <a:fontScheme name="2_Оформление по умолчанию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Оформление по умолчанию 13">
        <a:dk1>
          <a:srgbClr val="4D4D4D"/>
        </a:dk1>
        <a:lt1>
          <a:srgbClr val="FFFFFF"/>
        </a:lt1>
        <a:dk2>
          <a:srgbClr val="BF0000"/>
        </a:dk2>
        <a:lt2>
          <a:srgbClr val="808080"/>
        </a:lt2>
        <a:accent1>
          <a:srgbClr val="969696"/>
        </a:accent1>
        <a:accent2>
          <a:srgbClr val="FF3300"/>
        </a:accent2>
        <a:accent3>
          <a:srgbClr val="FFFFFF"/>
        </a:accent3>
        <a:accent4>
          <a:srgbClr val="404040"/>
        </a:accent4>
        <a:accent5>
          <a:srgbClr val="C9C9C9"/>
        </a:accent5>
        <a:accent6>
          <a:srgbClr val="E72D00"/>
        </a:accent6>
        <a:hlink>
          <a:srgbClr val="FF33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14">
        <a:dk1>
          <a:srgbClr val="333333"/>
        </a:dk1>
        <a:lt1>
          <a:srgbClr val="FFFFFF"/>
        </a:lt1>
        <a:dk2>
          <a:srgbClr val="BF0000"/>
        </a:dk2>
        <a:lt2>
          <a:srgbClr val="808080"/>
        </a:lt2>
        <a:accent1>
          <a:srgbClr val="969696"/>
        </a:accent1>
        <a:accent2>
          <a:srgbClr val="FF3300"/>
        </a:accent2>
        <a:accent3>
          <a:srgbClr val="FFFFFF"/>
        </a:accent3>
        <a:accent4>
          <a:srgbClr val="2A2A2A"/>
        </a:accent4>
        <a:accent5>
          <a:srgbClr val="C9C9C9"/>
        </a:accent5>
        <a:accent6>
          <a:srgbClr val="E72D00"/>
        </a:accent6>
        <a:hlink>
          <a:srgbClr val="FF33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15">
        <a:dk1>
          <a:srgbClr val="333333"/>
        </a:dk1>
        <a:lt1>
          <a:srgbClr val="FFFFFF"/>
        </a:lt1>
        <a:dk2>
          <a:srgbClr val="BF0000"/>
        </a:dk2>
        <a:lt2>
          <a:srgbClr val="808080"/>
        </a:lt2>
        <a:accent1>
          <a:srgbClr val="969696"/>
        </a:accent1>
        <a:accent2>
          <a:srgbClr val="EE2028"/>
        </a:accent2>
        <a:accent3>
          <a:srgbClr val="FFFFFF"/>
        </a:accent3>
        <a:accent4>
          <a:srgbClr val="2A2A2A"/>
        </a:accent4>
        <a:accent5>
          <a:srgbClr val="C9C9C9"/>
        </a:accent5>
        <a:accent6>
          <a:srgbClr val="D81C23"/>
        </a:accent6>
        <a:hlink>
          <a:srgbClr val="EE2028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Оформление по умолчанию 16">
        <a:dk1>
          <a:srgbClr val="4D4D4D"/>
        </a:dk1>
        <a:lt1>
          <a:srgbClr val="FFFFFF"/>
        </a:lt1>
        <a:dk2>
          <a:srgbClr val="BF0000"/>
        </a:dk2>
        <a:lt2>
          <a:srgbClr val="808080"/>
        </a:lt2>
        <a:accent1>
          <a:srgbClr val="969696"/>
        </a:accent1>
        <a:accent2>
          <a:srgbClr val="EE2028"/>
        </a:accent2>
        <a:accent3>
          <a:srgbClr val="FFFFFF"/>
        </a:accent3>
        <a:accent4>
          <a:srgbClr val="404040"/>
        </a:accent4>
        <a:accent5>
          <a:srgbClr val="C9C9C9"/>
        </a:accent5>
        <a:accent6>
          <a:srgbClr val="D81C23"/>
        </a:accent6>
        <a:hlink>
          <a:srgbClr val="EE2028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245884</TotalTime>
  <Words>349</Words>
  <Application>Microsoft Office PowerPoint</Application>
  <PresentationFormat>Произвольный</PresentationFormat>
  <Paragraphs>95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2_Оформление по умолчанию</vt:lpstr>
      <vt:lpstr>Экономика бизнеса colocation для оператора связи в регионе </vt:lpstr>
      <vt:lpstr>ОПЫТ ГЛОБАЛЬНЫХ ОПЕРАТОРОВ СВЯЗИ НА РЫНКЕ COLOCATION НЕОДНОЗНАЧЕН </vt:lpstr>
      <vt:lpstr>КОНКУРЕТНТЫЕ ПОЗИЦИИ ОПЕРАТОРОВ СВЯЗИ НА РЫНКЕ COLOCATION </vt:lpstr>
      <vt:lpstr>ОПЕРАТОРЫ СВЯЗИ  В РЕЙТИНГЕ КРУПНЕЙШИХ ИГРОКОВ РЫНКА КЦОД В РФ</vt:lpstr>
      <vt:lpstr>ЭКОНОМИЧЕСКИЕ ПРЕДПОСЫЛКИ УСИЛЕНИЯ ПОЗИЦИЙ ОПЕРАТОРОВ СВЯЗИ НА РЫНКЕ ДАТА-ЦЕНТРОВ</vt:lpstr>
      <vt:lpstr>Презентация PowerPoint</vt:lpstr>
    </vt:vector>
  </TitlesOfParts>
  <Company>my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pc116</dc:creator>
  <cp:lastModifiedBy>Татьяна Толмачева</cp:lastModifiedBy>
  <cp:revision>6536</cp:revision>
  <cp:lastPrinted>2019-11-07T08:18:39Z</cp:lastPrinted>
  <dcterms:created xsi:type="dcterms:W3CDTF">2008-11-25T12:39:45Z</dcterms:created>
  <dcterms:modified xsi:type="dcterms:W3CDTF">2021-11-29T11:33:14Z</dcterms:modified>
</cp:coreProperties>
</file>