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5.xml" ContentType="application/vnd.ms-office.chartstyle+xml"/>
  <Override PartName="/ppt/charts/colors5.xml" ContentType="application/vnd.ms-office.chartcolorstyle+xml"/>
  <Override PartName="/ppt/charts/style6.xml" ContentType="application/vnd.ms-office.chartstyle+xml"/>
  <Override PartName="/ppt/charts/colors6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54" r:id="rId1"/>
  </p:sldMasterIdLst>
  <p:notesMasterIdLst>
    <p:notesMasterId r:id="rId8"/>
  </p:notesMasterIdLst>
  <p:handoutMasterIdLst>
    <p:handoutMasterId r:id="rId9"/>
  </p:handoutMasterIdLst>
  <p:sldIdLst>
    <p:sldId id="825" r:id="rId2"/>
    <p:sldId id="828" r:id="rId3"/>
    <p:sldId id="823" r:id="rId4"/>
    <p:sldId id="833" r:id="rId5"/>
    <p:sldId id="834" r:id="rId6"/>
    <p:sldId id="827" r:id="rId7"/>
  </p:sldIdLst>
  <p:sldSz cx="12192000" cy="6858000"/>
  <p:notesSz cx="6797675" cy="9926638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charset="0"/>
        <a:ea typeface="ＭＳ Ｐゴシック" charset="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charset="0"/>
        <a:ea typeface="ＭＳ Ｐゴシック" charset="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charset="0"/>
        <a:ea typeface="ＭＳ Ｐゴシック" charset="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charset="0"/>
        <a:ea typeface="ＭＳ Ｐゴシック" charset="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 Narrow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 Narrow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 Narrow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 Narrow" charset="0"/>
        <a:ea typeface="ＭＳ Ｐゴシック" charset="0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935" userDrawn="1">
          <p15:clr>
            <a:srgbClr val="A4A3A4"/>
          </p15:clr>
        </p15:guide>
        <p15:guide id="2" orient="horz" pos="3651" userDrawn="1">
          <p15:clr>
            <a:srgbClr val="A4A3A4"/>
          </p15:clr>
        </p15:guide>
        <p15:guide id="3" pos="635" userDrawn="1">
          <p15:clr>
            <a:srgbClr val="A4A3A4"/>
          </p15:clr>
        </p15:guide>
        <p15:guide id="4" pos="3635" userDrawn="1">
          <p15:clr>
            <a:srgbClr val="A4A3A4"/>
          </p15:clr>
        </p15:guide>
        <p15:guide id="5" pos="4060" userDrawn="1">
          <p15:clr>
            <a:srgbClr val="A4A3A4"/>
          </p15:clr>
        </p15:guide>
        <p15:guide id="6" pos="7083" userDrawn="1">
          <p15:clr>
            <a:srgbClr val="A4A3A4"/>
          </p15:clr>
        </p15:guide>
        <p15:guide id="7" orient="horz" pos="1026" userDrawn="1">
          <p15:clr>
            <a:srgbClr val="A4A3A4"/>
          </p15:clr>
        </p15:guide>
        <p15:guide id="8" pos="393" userDrawn="1">
          <p15:clr>
            <a:srgbClr val="A4A3A4"/>
          </p15:clr>
        </p15:guide>
        <p15:guide id="9" pos="3235" userDrawn="1">
          <p15:clr>
            <a:srgbClr val="A4A3A4"/>
          </p15:clr>
        </p15:guide>
        <p15:guide id="10" pos="3719" userDrawn="1">
          <p15:clr>
            <a:srgbClr val="A4A3A4"/>
          </p15:clr>
        </p15:guide>
        <p15:guide id="11" pos="7227" userDrawn="1">
          <p15:clr>
            <a:srgbClr val="A4A3A4"/>
          </p15:clr>
        </p15:guide>
        <p15:guide id="12" orient="horz" pos="4065">
          <p15:clr>
            <a:srgbClr val="A4A3A4"/>
          </p15:clr>
        </p15:guide>
        <p15:guide id="13" pos="30">
          <p15:clr>
            <a:srgbClr val="A4A3A4"/>
          </p15:clr>
        </p15:guide>
        <p15:guide id="14" pos="75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  <p15:guide id="3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Татьяна Толмачева" initials="ТТ" lastIdx="1" clrIdx="6"/>
  <p:cmAuthor id="1" name="Tatiana Tolmacheva" initials="TT" lastIdx="23" clrIdx="0"/>
  <p:cmAuthor id="2" name="Oleg Rizaev" initials="" lastIdx="5" clrIdx="1"/>
  <p:cmAuthor id="3" name="Elena Ershova" initials="EE" lastIdx="7" clrIdx="2"/>
  <p:cmAuthor id="4" name="Олег" initials="О" lastIdx="7" clrIdx="3"/>
  <p:cmAuthor id="5" name="Marat Nuriev" initials="MN" lastIdx="9" clrIdx="4"/>
  <p:cmAuthor id="6" name="Golovkov Nazar" initials="GN" lastIdx="69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FFCCCC"/>
    <a:srgbClr val="FFECAF"/>
    <a:srgbClr val="E3F3D1"/>
    <a:srgbClr val="FFDDDD"/>
    <a:srgbClr val="FFFF80"/>
    <a:srgbClr val="FECE2C"/>
    <a:srgbClr val="01BEE7"/>
    <a:srgbClr val="C7CB8F"/>
    <a:srgbClr val="37CE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00" autoAdjust="0"/>
    <p:restoredTop sz="90103" autoAdjust="0"/>
  </p:normalViewPr>
  <p:slideViewPr>
    <p:cSldViewPr>
      <p:cViewPr>
        <p:scale>
          <a:sx n="60" d="100"/>
          <a:sy n="60" d="100"/>
        </p:scale>
        <p:origin x="-708" y="-32"/>
      </p:cViewPr>
      <p:guideLst>
        <p:guide orient="horz" pos="935"/>
        <p:guide orient="horz" pos="3651"/>
        <p:guide orient="horz" pos="1026"/>
        <p:guide orient="horz" pos="4065"/>
        <p:guide pos="635"/>
        <p:guide pos="3635"/>
        <p:guide pos="4060"/>
        <p:guide pos="7083"/>
        <p:guide pos="393"/>
        <p:guide pos="3235"/>
        <p:guide pos="3719"/>
        <p:guide pos="7227"/>
        <p:guide pos="30"/>
        <p:guide pos="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9" d="25"/>
        <a:sy n="19" d="25"/>
      </p:scale>
      <p:origin x="0" y="-67724"/>
    </p:cViewPr>
  </p:sorterViewPr>
  <p:notesViewPr>
    <p:cSldViewPr>
      <p:cViewPr varScale="1">
        <p:scale>
          <a:sx n="79" d="100"/>
          <a:sy n="79" d="100"/>
        </p:scale>
        <p:origin x="-3480" y="-90"/>
      </p:cViewPr>
      <p:guideLst>
        <p:guide orient="horz" pos="3127"/>
        <p:guide pos="2101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40902697408046174"/>
          <c:y val="0.429080434090481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Россия</c:v>
                </c:pt>
              </c:strCache>
            </c:strRef>
          </c:tx>
          <c:spPr>
            <a:solidFill>
              <a:srgbClr val="FF0000"/>
            </a:solidFill>
          </c:spPr>
          <c:dPt>
            <c:idx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8740-4968-8102-4C5E96825986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740-4968-8102-4C5E96825986}"/>
              </c:ext>
            </c:extLst>
          </c:dPt>
          <c:dLbls>
            <c:dLbl>
              <c:idx val="0"/>
              <c:layout>
                <c:manualLayout>
                  <c:x val="-0.20031882943755691"/>
                  <c:y val="9.277414791145548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740-4968-8102-4C5E96825986}"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740-4968-8102-4C5E968259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стойки Tier III</c:v>
                </c:pt>
                <c:pt idx="1">
                  <c:v>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44</c:v>
                </c:pt>
                <c:pt idx="1">
                  <c:v>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740-4968-8102-4C5E968259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40902697408046174"/>
          <c:y val="0.429080434090481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Россия</c:v>
                </c:pt>
              </c:strCache>
            </c:strRef>
          </c:tx>
          <c:spPr>
            <a:solidFill>
              <a:srgbClr val="FF0000"/>
            </a:solidFill>
          </c:spPr>
          <c:dPt>
            <c:idx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8740-4968-8102-4C5E96825986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740-4968-8102-4C5E96825986}"/>
              </c:ext>
            </c:extLst>
          </c:dPt>
          <c:dLbls>
            <c:dLbl>
              <c:idx val="0"/>
              <c:layout>
                <c:manualLayout>
                  <c:x val="5.2706555634812417E-3"/>
                  <c:y val="-0.1623547588450470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740-4968-8102-4C5E96825986}"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740-4968-8102-4C5E968259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доля операторов</c:v>
                </c:pt>
                <c:pt idx="1">
                  <c:v>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33</c:v>
                </c:pt>
                <c:pt idx="1">
                  <c:v>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740-4968-8102-4C5E968259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23"/>
        <c:holeSize val="50"/>
      </c:doughnut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8292037281048863"/>
          <c:y val="0.444542792075724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462034937621668"/>
          <c:y val="0.2089226328134369"/>
          <c:w val="0.50759326943040328"/>
          <c:h val="0.6012723572608250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Казахстан</c:v>
                </c:pt>
              </c:strCache>
            </c:strRef>
          </c:tx>
          <c:spPr>
            <a:solidFill>
              <a:srgbClr val="FF0000"/>
            </a:solidFill>
          </c:spPr>
          <c:dPt>
            <c:idx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8740-4968-8102-4C5E96825986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740-4968-8102-4C5E96825986}"/>
              </c:ext>
            </c:extLst>
          </c:dPt>
          <c:dLbls>
            <c:dLbl>
              <c:idx val="0"/>
              <c:layout>
                <c:manualLayout>
                  <c:x val="-1.1045970230252E-2"/>
                  <c:y val="-0.1700859378376684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740-4968-8102-4C5E96825986}"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740-4968-8102-4C5E968259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доля операторов</c:v>
                </c:pt>
                <c:pt idx="1">
                  <c:v>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75</c:v>
                </c:pt>
                <c:pt idx="1">
                  <c:v>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740-4968-8102-4C5E968259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8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8292037281048863"/>
          <c:y val="0.444542792075724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462034937621668"/>
          <c:y val="0.2089226328134369"/>
          <c:w val="0.50759326943040328"/>
          <c:h val="0.6012723572608250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Казахстан</c:v>
                </c:pt>
              </c:strCache>
            </c:strRef>
          </c:tx>
          <c:spPr>
            <a:solidFill>
              <a:srgbClr val="FF0000"/>
            </a:solidFill>
          </c:spPr>
          <c:dPt>
            <c:idx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8740-4968-8102-4C5E96825986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740-4968-8102-4C5E96825986}"/>
              </c:ext>
            </c:extLst>
          </c:dPt>
          <c:dLbls>
            <c:dLbl>
              <c:idx val="0"/>
              <c:layout>
                <c:manualLayout>
                  <c:x val="-0.18726552880257036"/>
                  <c:y val="9.663973740776604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740-4968-8102-4C5E96825986}"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740-4968-8102-4C5E968259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стойки Tier III</c:v>
                </c:pt>
                <c:pt idx="1">
                  <c:v>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20</c:v>
                </c:pt>
                <c:pt idx="1">
                  <c:v>80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740-4968-8102-4C5E968259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5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Россия</c:v>
                </c:pt>
              </c:strCache>
            </c:strRef>
          </c:tx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8740-4968-8102-4C5E96825986}"/>
              </c:ext>
            </c:extLst>
          </c:dPt>
          <c:dPt>
            <c:idx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8740-4968-8102-4C5E96825986}"/>
              </c:ext>
            </c:extLst>
          </c:dPt>
          <c:dPt>
            <c:idx val="2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5.2706555634812417E-3"/>
                  <c:y val="-0.16235475884504708"/>
                </c:manualLayout>
              </c:layout>
              <c:spPr/>
              <c:txPr>
                <a:bodyPr rot="0" vert="horz"/>
                <a:lstStyle/>
                <a:p>
                  <a:pPr>
                    <a:defRPr sz="1600"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740-4968-8102-4C5E96825986}"/>
                </c:ext>
              </c:extLst>
            </c:dLbl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РТК-ЦОД</c:v>
                </c:pt>
                <c:pt idx="1">
                  <c:v>МТС</c:v>
                </c:pt>
                <c:pt idx="2">
                  <c:v>Другие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27</c:v>
                </c:pt>
                <c:pt idx="1">
                  <c:v>6</c:v>
                </c:pt>
                <c:pt idx="2">
                  <c:v>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740-4968-8102-4C5E968259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23"/>
        <c:holeSize val="50"/>
      </c:doughnutChart>
    </c:plotArea>
    <c:legend>
      <c:legendPos val="b"/>
      <c:layout/>
      <c:overlay val="0"/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958" cy="49680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 algn="l" defTabSz="914868">
              <a:defRPr sz="1200">
                <a:latin typeface="Arial Narrow" pitchFamily="34" charset="0"/>
                <a:ea typeface="+mn-ea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098" y="0"/>
            <a:ext cx="2944958" cy="49680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 algn="r" defTabSz="914868">
              <a:defRPr sz="1200">
                <a:latin typeface="Arial Narrow" pitchFamily="34" charset="0"/>
                <a:ea typeface="+mn-ea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214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242"/>
            <a:ext cx="2944958" cy="49680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</a:bodyPr>
          <a:lstStyle>
            <a:lvl1pPr algn="l" defTabSz="914868">
              <a:defRPr sz="1200">
                <a:latin typeface="Arial Narrow" pitchFamily="34" charset="0"/>
                <a:ea typeface="+mn-ea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214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098" y="9428242"/>
            <a:ext cx="2944958" cy="49680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E71847A-C914-024D-89F7-AC6C13B2D54F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7440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958" cy="49680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 algn="l" defTabSz="914868">
              <a:defRPr sz="1200">
                <a:latin typeface="Arial Narrow" pitchFamily="34" charset="0"/>
                <a:ea typeface="+mn-ea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098" y="0"/>
            <a:ext cx="2944958" cy="49680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 algn="r" defTabSz="914868">
              <a:defRPr sz="1200">
                <a:latin typeface="Arial Narrow" pitchFamily="34" charset="0"/>
                <a:ea typeface="+mn-ea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" y="746125"/>
            <a:ext cx="6615113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606" y="4714122"/>
            <a:ext cx="5438464" cy="446651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242"/>
            <a:ext cx="2944958" cy="49680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</a:bodyPr>
          <a:lstStyle>
            <a:lvl1pPr algn="l" defTabSz="914868">
              <a:defRPr sz="1200">
                <a:latin typeface="Arial Narrow" pitchFamily="34" charset="0"/>
                <a:ea typeface="+mn-ea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098" y="9428242"/>
            <a:ext cx="2944958" cy="49680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3C6B00B-131F-D44D-B4AE-A5A12F3146E1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72887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6B00B-131F-D44D-B4AE-A5A12F3146E1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45716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6B00B-131F-D44D-B4AE-A5A12F3146E1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2848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C6B00B-131F-D44D-B4AE-A5A12F3146E1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242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ks-consulting.ru/" TargetMode="External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ks-consulting.ru/" TargetMode="External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ks-consulting.ru/" TargetMode="External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ks-consulting.ru/" TargetMode="External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ks-consulting.ru/" TargetMode="External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ks-consulting.ru/" TargetMode="External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ks-consulting.ru/" TargetMode="External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6_Титульный слайд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>
            <a:hlinkClick r:id="rId3"/>
          </p:cNvPr>
          <p:cNvSpPr>
            <a:spLocks noChangeArrowheads="1"/>
          </p:cNvSpPr>
          <p:nvPr userDrawn="1"/>
        </p:nvSpPr>
        <p:spPr bwMode="auto">
          <a:xfrm>
            <a:off x="730252" y="725488"/>
            <a:ext cx="2688167" cy="360362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defRPr/>
            </a:pPr>
            <a:endParaRPr lang="ru-RU" altLang="ru-RU" sz="2400" dirty="0">
              <a:ea typeface="+mn-ea"/>
            </a:endParaRPr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82658" y="4221168"/>
            <a:ext cx="7421033" cy="1008063"/>
          </a:xfrm>
        </p:spPr>
        <p:txBody>
          <a:bodyPr/>
          <a:lstStyle>
            <a:lvl1pPr>
              <a:defRPr sz="2400" b="1">
                <a:solidFill>
                  <a:schemeClr val="hlink"/>
                </a:solidFill>
              </a:defRPr>
            </a:lvl1pPr>
          </a:lstStyle>
          <a:p>
            <a:pPr lvl="0"/>
            <a:r>
              <a:rPr lang="ru-RU" noProof="0"/>
              <a:t>Образец заголовка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82652" y="5229228"/>
            <a:ext cx="7414683" cy="792163"/>
          </a:xfrm>
        </p:spPr>
        <p:txBody>
          <a:bodyPr tIns="45720"/>
          <a:lstStyle>
            <a:lvl1pPr marL="0" indent="0">
              <a:buFont typeface="Wingdings 2" pitchFamily="18" charset="2"/>
              <a:buNone/>
              <a:defRPr sz="1700">
                <a:solidFill>
                  <a:schemeClr val="bg2"/>
                </a:solidFill>
              </a:defRPr>
            </a:lvl1pPr>
          </a:lstStyle>
          <a:p>
            <a:pPr lvl="0"/>
            <a:r>
              <a:rPr lang="ru-RU" noProof="0"/>
              <a:t>Образец подзаголовка</a:t>
            </a:r>
          </a:p>
        </p:txBody>
      </p:sp>
      <p:pic>
        <p:nvPicPr>
          <p:cNvPr id="6" name="Picture 17" descr="logo">
            <a:extLst>
              <a:ext uri="{FF2B5EF4-FFF2-40B4-BE49-F238E27FC236}">
                <a16:creationId xmlns="" xmlns:a16="http://schemas.microsoft.com/office/drawing/2014/main" id="{5DCF349B-4682-4837-BACB-2BB3EE1CC8E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560496" y="310944"/>
            <a:ext cx="1197474" cy="803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2479974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6"/>
            <a:ext cx="5386917" cy="639763"/>
          </a:xfrm>
        </p:spPr>
        <p:txBody>
          <a:bodyPr anchor="b"/>
          <a:lstStyle>
            <a:lvl1pPr marL="0" indent="0" algn="l">
              <a:buNone/>
              <a:defRPr sz="1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 marL="265113" indent="-265113" algn="l">
              <a:defRPr sz="1100"/>
            </a:lvl1pPr>
            <a:lvl2pPr marL="280988" indent="-280988" algn="l">
              <a:defRPr sz="1100"/>
            </a:lvl2pPr>
            <a:lvl3pPr marL="265113" indent="-265113" algn="l">
              <a:defRPr sz="11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EF4C12-FC05-F74E-9C67-ED7A60507DE4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9901173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0786" y="449263"/>
            <a:ext cx="11493500" cy="531465"/>
          </a:xfrm>
        </p:spPr>
        <p:txBody>
          <a:bodyPr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B8F788-A034-C841-BCDB-D29C2D008591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431524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EF9158-4691-514E-9156-BF12F6CCA334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2832651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4"/>
            <a:ext cx="10363200" cy="1362075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133F4A-8436-564A-917A-6E944D2360CC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7984977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CEE359B1-8AA0-4E07-B814-B44CB7DF507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48950" y="5877273"/>
            <a:ext cx="1543050" cy="98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972288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Титульный слайд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rId3"/>
          </p:cNvPr>
          <p:cNvSpPr>
            <a:spLocks noChangeArrowheads="1"/>
          </p:cNvSpPr>
          <p:nvPr userDrawn="1"/>
        </p:nvSpPr>
        <p:spPr bwMode="auto">
          <a:xfrm>
            <a:off x="846667" y="1412776"/>
            <a:ext cx="2688167" cy="360362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defRPr/>
            </a:pPr>
            <a:endParaRPr lang="ru-RU" altLang="ru-RU" sz="2400" dirty="0">
              <a:ea typeface="+mn-ea"/>
            </a:endParaRPr>
          </a:p>
        </p:txBody>
      </p:sp>
      <p:sp>
        <p:nvSpPr>
          <p:cNvPr id="119818" name="Rectangle 10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846667" y="3613252"/>
            <a:ext cx="9205384" cy="576263"/>
          </a:xfrm>
        </p:spPr>
        <p:txBody>
          <a:bodyPr tIns="45720"/>
          <a:lstStyle>
            <a:lvl1pPr marL="0" indent="0">
              <a:buFont typeface="Wingdings 2" pitchFamily="18" charset="2"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dirty="0"/>
              <a:t>ЗАГОЛОВОК РАЗДЕЛА</a:t>
            </a:r>
          </a:p>
        </p:txBody>
      </p:sp>
      <p:pic>
        <p:nvPicPr>
          <p:cNvPr id="6" name="Picture 17" descr="logo">
            <a:extLst>
              <a:ext uri="{FF2B5EF4-FFF2-40B4-BE49-F238E27FC236}">
                <a16:creationId xmlns="" xmlns:a16="http://schemas.microsoft.com/office/drawing/2014/main" id="{4ED2FCFD-C431-4142-B570-708BA92C08D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848528" y="5886345"/>
            <a:ext cx="1197474" cy="803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679775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rId3"/>
          </p:cNvPr>
          <p:cNvSpPr>
            <a:spLocks noChangeArrowheads="1"/>
          </p:cNvSpPr>
          <p:nvPr userDrawn="1"/>
        </p:nvSpPr>
        <p:spPr bwMode="auto">
          <a:xfrm>
            <a:off x="730252" y="725488"/>
            <a:ext cx="2688167" cy="360362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defRPr/>
            </a:pPr>
            <a:endParaRPr lang="ru-RU" altLang="ru-RU" sz="2400" dirty="0">
              <a:ea typeface="+mn-ea"/>
            </a:endParaRPr>
          </a:p>
        </p:txBody>
      </p:sp>
      <p:sp>
        <p:nvSpPr>
          <p:cNvPr id="6" name="Rectangle 6">
            <a:hlinkClick r:id="" action="ppaction://noaction"/>
          </p:cNvPr>
          <p:cNvSpPr>
            <a:spLocks noChangeAspect="1" noChangeArrowheads="1"/>
          </p:cNvSpPr>
          <p:nvPr userDrawn="1"/>
        </p:nvSpPr>
        <p:spPr bwMode="auto">
          <a:xfrm>
            <a:off x="867835" y="5370884"/>
            <a:ext cx="336551" cy="2524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 lIns="0" tIns="0" rIns="0" bIns="0" anchor="ctr" anchorCtr="1"/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defRPr/>
            </a:pPr>
            <a:endParaRPr lang="ru-RU" altLang="ru-RU" sz="1400" b="1" dirty="0">
              <a:solidFill>
                <a:schemeClr val="bg1"/>
              </a:solidFill>
              <a:ea typeface="+mn-ea"/>
            </a:endParaRPr>
          </a:p>
        </p:txBody>
      </p:sp>
      <p:sp>
        <p:nvSpPr>
          <p:cNvPr id="8" name="Rectangle 8">
            <a:hlinkClick r:id="" action="ppaction://noaction"/>
          </p:cNvPr>
          <p:cNvSpPr>
            <a:spLocks noChangeAspect="1" noChangeArrowheads="1"/>
          </p:cNvSpPr>
          <p:nvPr userDrawn="1"/>
        </p:nvSpPr>
        <p:spPr bwMode="auto">
          <a:xfrm>
            <a:off x="1968502" y="5370884"/>
            <a:ext cx="336551" cy="252412"/>
          </a:xfrm>
          <a:prstGeom prst="rect">
            <a:avLst/>
          </a:pr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 anchorCtr="1"/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defRPr/>
            </a:pPr>
            <a:endParaRPr lang="ru-RU" altLang="ru-RU" sz="1400" b="1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10" name="Rectangle 8">
            <a:hlinkClick r:id="" action="ppaction://noaction"/>
            <a:extLst>
              <a:ext uri="{FF2B5EF4-FFF2-40B4-BE49-F238E27FC236}">
                <a16:creationId xmlns="" xmlns:a16="http://schemas.microsoft.com/office/drawing/2014/main" id="{6FCEBAD2-156D-4254-87DF-3CC2A3D39465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2518835" y="5370884"/>
            <a:ext cx="336551" cy="252412"/>
          </a:xfrm>
          <a:prstGeom prst="rect">
            <a:avLst/>
          </a:pr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 anchorCtr="1"/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defRPr/>
            </a:pPr>
            <a:endParaRPr lang="ru-RU" altLang="ru-RU" sz="1400" b="1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11" name="Rectangle 8">
            <a:hlinkClick r:id="" action="ppaction://noaction"/>
            <a:extLst>
              <a:ext uri="{FF2B5EF4-FFF2-40B4-BE49-F238E27FC236}">
                <a16:creationId xmlns="" xmlns:a16="http://schemas.microsoft.com/office/drawing/2014/main" id="{E8B4BB5A-1636-4BFB-B73A-832A48BE6AD0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3069169" y="5370884"/>
            <a:ext cx="336551" cy="252412"/>
          </a:xfrm>
          <a:prstGeom prst="rect">
            <a:avLst/>
          </a:pr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 anchorCtr="1"/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defRPr/>
            </a:pPr>
            <a:endParaRPr lang="ru-RU" altLang="ru-RU" sz="1400" b="1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12" name="Rectangle 8">
            <a:hlinkClick r:id="" action="ppaction://noaction"/>
            <a:extLst>
              <a:ext uri="{FF2B5EF4-FFF2-40B4-BE49-F238E27FC236}">
                <a16:creationId xmlns="" xmlns:a16="http://schemas.microsoft.com/office/drawing/2014/main" id="{44BC1774-ADB5-4E06-8317-261DD29CAFDF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1418169" y="5370884"/>
            <a:ext cx="336551" cy="252412"/>
          </a:xfrm>
          <a:prstGeom prst="rect">
            <a:avLst/>
          </a:pr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 anchorCtr="1"/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defRPr/>
            </a:pPr>
            <a:endParaRPr lang="ru-RU" altLang="ru-RU" sz="1400" b="1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13" name="Rectangle 9">
            <a:extLst>
              <a:ext uri="{FF2B5EF4-FFF2-40B4-BE49-F238E27FC236}">
                <a16:creationId xmlns="" xmlns:a16="http://schemas.microsoft.com/office/drawing/2014/main" id="{EA76894B-02C4-490C-A6FD-D8BD1E2A4E0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12688" y="929032"/>
            <a:ext cx="10363200" cy="12557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0">
                <a:solidFill>
                  <a:srgbClr val="FF0000"/>
                </a:solidFill>
                <a:latin typeface="+mj-lt"/>
                <a:ea typeface="ＭＳ Ｐゴシック" charset="0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 Narrow" pitchFamily="34" charset="0"/>
                <a:ea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 Narrow" pitchFamily="34" charset="0"/>
                <a:ea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 Narrow" pitchFamily="34" charset="0"/>
                <a:ea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 Narrow" pitchFamily="34" charset="0"/>
                <a:ea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 Narrow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 Narrow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 Narrow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 Narrow" pitchFamily="34" charset="0"/>
              </a:defRPr>
            </a:lvl9pPr>
          </a:lstStyle>
          <a:p>
            <a:r>
              <a:rPr lang="ru-RU" sz="2400" kern="0" dirty="0"/>
              <a:t>Название презентации</a:t>
            </a:r>
          </a:p>
        </p:txBody>
      </p:sp>
      <p:sp>
        <p:nvSpPr>
          <p:cNvPr id="14" name="Rectangle 10">
            <a:extLst>
              <a:ext uri="{FF2B5EF4-FFF2-40B4-BE49-F238E27FC236}">
                <a16:creationId xmlns="" xmlns:a16="http://schemas.microsoft.com/office/drawing/2014/main" id="{13D1C8B9-01D7-4A17-A509-4051C126F240}"/>
              </a:ext>
            </a:extLst>
          </p:cNvPr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846667" y="3613252"/>
            <a:ext cx="9205384" cy="576263"/>
          </a:xfrm>
        </p:spPr>
        <p:txBody>
          <a:bodyPr tIns="45720"/>
          <a:lstStyle>
            <a:lvl1pPr marL="0" indent="0">
              <a:buFont typeface="Wingdings 2" pitchFamily="18" charset="2"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dirty="0"/>
              <a:t>ЗАГОЛОВОК РАЗДЕЛА</a:t>
            </a:r>
          </a:p>
        </p:txBody>
      </p:sp>
      <p:pic>
        <p:nvPicPr>
          <p:cNvPr id="15" name="Picture 17" descr="logo">
            <a:extLst>
              <a:ext uri="{FF2B5EF4-FFF2-40B4-BE49-F238E27FC236}">
                <a16:creationId xmlns="" xmlns:a16="http://schemas.microsoft.com/office/drawing/2014/main" id="{711B6B0B-2723-4A7F-A56C-AADFCDC5AD0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848528" y="5886345"/>
            <a:ext cx="1197474" cy="803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4440224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Титульный слайд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rId3"/>
          </p:cNvPr>
          <p:cNvSpPr>
            <a:spLocks noChangeArrowheads="1"/>
          </p:cNvSpPr>
          <p:nvPr userDrawn="1"/>
        </p:nvSpPr>
        <p:spPr bwMode="auto">
          <a:xfrm>
            <a:off x="730252" y="725488"/>
            <a:ext cx="2688167" cy="360362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defRPr/>
            </a:pPr>
            <a:endParaRPr lang="ru-RU" altLang="ru-RU" sz="2400" dirty="0">
              <a:ea typeface="+mn-ea"/>
            </a:endParaRPr>
          </a:p>
        </p:txBody>
      </p:sp>
      <p:sp>
        <p:nvSpPr>
          <p:cNvPr id="12" name="Rectangle 6">
            <a:hlinkClick r:id="" action="ppaction://noaction"/>
            <a:extLst>
              <a:ext uri="{FF2B5EF4-FFF2-40B4-BE49-F238E27FC236}">
                <a16:creationId xmlns="" xmlns:a16="http://schemas.microsoft.com/office/drawing/2014/main" id="{B75C8B4B-968F-4FBA-B0E0-8119C46C2288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867835" y="5370884"/>
            <a:ext cx="336551" cy="2524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 lIns="0" tIns="0" rIns="0" bIns="0" anchor="ctr" anchorCtr="1"/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defRPr/>
            </a:pPr>
            <a:endParaRPr lang="ru-RU" altLang="ru-RU" sz="1400" b="1" dirty="0">
              <a:solidFill>
                <a:schemeClr val="bg1"/>
              </a:solidFill>
              <a:ea typeface="+mn-ea"/>
            </a:endParaRPr>
          </a:p>
        </p:txBody>
      </p:sp>
      <p:sp>
        <p:nvSpPr>
          <p:cNvPr id="13" name="Rectangle 8">
            <a:hlinkClick r:id="" action="ppaction://noaction"/>
            <a:extLst>
              <a:ext uri="{FF2B5EF4-FFF2-40B4-BE49-F238E27FC236}">
                <a16:creationId xmlns="" xmlns:a16="http://schemas.microsoft.com/office/drawing/2014/main" id="{ECDA0DAA-37B7-4621-A328-5CFB359ABB2F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1968502" y="5370884"/>
            <a:ext cx="336551" cy="252412"/>
          </a:xfrm>
          <a:prstGeom prst="rect">
            <a:avLst/>
          </a:pr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 anchorCtr="1"/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defRPr/>
            </a:pPr>
            <a:endParaRPr lang="ru-RU" altLang="ru-RU" sz="1400" b="1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14" name="Rectangle 8">
            <a:hlinkClick r:id="" action="ppaction://noaction"/>
            <a:extLst>
              <a:ext uri="{FF2B5EF4-FFF2-40B4-BE49-F238E27FC236}">
                <a16:creationId xmlns="" xmlns:a16="http://schemas.microsoft.com/office/drawing/2014/main" id="{58723E78-D8E6-4417-B837-73C6EF7CD81E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2518835" y="5370884"/>
            <a:ext cx="336551" cy="252412"/>
          </a:xfrm>
          <a:prstGeom prst="rect">
            <a:avLst/>
          </a:pr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 anchorCtr="1"/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defRPr/>
            </a:pPr>
            <a:endParaRPr lang="ru-RU" altLang="ru-RU" sz="1400" b="1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15" name="Rectangle 8">
            <a:hlinkClick r:id="" action="ppaction://noaction"/>
            <a:extLst>
              <a:ext uri="{FF2B5EF4-FFF2-40B4-BE49-F238E27FC236}">
                <a16:creationId xmlns="" xmlns:a16="http://schemas.microsoft.com/office/drawing/2014/main" id="{2E2C5E70-DEC3-4366-91FC-9C6FFEEBAC88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3069169" y="5370884"/>
            <a:ext cx="336551" cy="252412"/>
          </a:xfrm>
          <a:prstGeom prst="rect">
            <a:avLst/>
          </a:pr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 anchorCtr="1"/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defRPr/>
            </a:pPr>
            <a:endParaRPr lang="ru-RU" altLang="ru-RU" sz="1400" b="1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16" name="Rectangle 8">
            <a:hlinkClick r:id="" action="ppaction://noaction"/>
            <a:extLst>
              <a:ext uri="{FF2B5EF4-FFF2-40B4-BE49-F238E27FC236}">
                <a16:creationId xmlns="" xmlns:a16="http://schemas.microsoft.com/office/drawing/2014/main" id="{8854F170-F399-4FDA-A669-0DE3BB212CA4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1418169" y="5370884"/>
            <a:ext cx="336551" cy="2524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 lIns="0" tIns="0" rIns="0" bIns="0" anchor="ctr" anchorCtr="1"/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defRPr/>
            </a:pPr>
            <a:endParaRPr lang="ru-RU" altLang="ru-RU" sz="1400" b="1" dirty="0">
              <a:solidFill>
                <a:schemeClr val="bg1"/>
              </a:solidFill>
              <a:ea typeface="+mn-ea"/>
            </a:endParaRPr>
          </a:p>
        </p:txBody>
      </p:sp>
      <p:sp>
        <p:nvSpPr>
          <p:cNvPr id="17" name="Rectangle 9">
            <a:extLst>
              <a:ext uri="{FF2B5EF4-FFF2-40B4-BE49-F238E27FC236}">
                <a16:creationId xmlns="" xmlns:a16="http://schemas.microsoft.com/office/drawing/2014/main" id="{E84881C0-75A3-40A2-9677-C714F69365E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12688" y="929032"/>
            <a:ext cx="10363200" cy="12557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0">
                <a:solidFill>
                  <a:srgbClr val="FF0000"/>
                </a:solidFill>
                <a:latin typeface="+mj-lt"/>
                <a:ea typeface="ＭＳ Ｐゴシック" charset="0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 Narrow" pitchFamily="34" charset="0"/>
                <a:ea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 Narrow" pitchFamily="34" charset="0"/>
                <a:ea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 Narrow" pitchFamily="34" charset="0"/>
                <a:ea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 Narrow" pitchFamily="34" charset="0"/>
                <a:ea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 Narrow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 Narrow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 Narrow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 Narrow" pitchFamily="34" charset="0"/>
              </a:defRPr>
            </a:lvl9pPr>
          </a:lstStyle>
          <a:p>
            <a:r>
              <a:rPr lang="ru-RU" sz="2400" kern="0" dirty="0"/>
              <a:t>Название презентации</a:t>
            </a:r>
          </a:p>
        </p:txBody>
      </p:sp>
      <p:sp>
        <p:nvSpPr>
          <p:cNvPr id="18" name="Rectangle 10">
            <a:extLst>
              <a:ext uri="{FF2B5EF4-FFF2-40B4-BE49-F238E27FC236}">
                <a16:creationId xmlns="" xmlns:a16="http://schemas.microsoft.com/office/drawing/2014/main" id="{E44A6A4C-AB1A-4E0E-97D0-0BC82977A082}"/>
              </a:ext>
            </a:extLst>
          </p:cNvPr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846667" y="3613252"/>
            <a:ext cx="9205384" cy="576263"/>
          </a:xfrm>
        </p:spPr>
        <p:txBody>
          <a:bodyPr tIns="45720"/>
          <a:lstStyle>
            <a:lvl1pPr marL="0" indent="0">
              <a:buFont typeface="Wingdings 2" pitchFamily="18" charset="2"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dirty="0"/>
              <a:t>ЗАГОЛОВОК РАЗДЕЛА</a:t>
            </a:r>
          </a:p>
        </p:txBody>
      </p:sp>
      <p:pic>
        <p:nvPicPr>
          <p:cNvPr id="11" name="Picture 17" descr="logo">
            <a:extLst>
              <a:ext uri="{FF2B5EF4-FFF2-40B4-BE49-F238E27FC236}">
                <a16:creationId xmlns="" xmlns:a16="http://schemas.microsoft.com/office/drawing/2014/main" id="{66A5B0FB-B96E-4C5F-8794-A35D06B3BAE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848528" y="5886345"/>
            <a:ext cx="1197474" cy="803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359295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Титульный слайд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rId3"/>
          </p:cNvPr>
          <p:cNvSpPr>
            <a:spLocks noChangeArrowheads="1"/>
          </p:cNvSpPr>
          <p:nvPr userDrawn="1"/>
        </p:nvSpPr>
        <p:spPr bwMode="auto">
          <a:xfrm>
            <a:off x="730252" y="725488"/>
            <a:ext cx="2688167" cy="360362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defRPr/>
            </a:pPr>
            <a:endParaRPr lang="ru-RU" altLang="ru-RU" sz="2400" dirty="0">
              <a:ea typeface="+mn-ea"/>
            </a:endParaRPr>
          </a:p>
        </p:txBody>
      </p:sp>
      <p:sp>
        <p:nvSpPr>
          <p:cNvPr id="6" name="Rectangle 6">
            <a:hlinkClick r:id="" action="ppaction://noaction"/>
          </p:cNvPr>
          <p:cNvSpPr>
            <a:spLocks noChangeAspect="1" noChangeArrowheads="1"/>
          </p:cNvSpPr>
          <p:nvPr userDrawn="1"/>
        </p:nvSpPr>
        <p:spPr bwMode="auto">
          <a:xfrm>
            <a:off x="867835" y="5373688"/>
            <a:ext cx="336551" cy="2524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 lIns="0" tIns="0" rIns="0" bIns="0" anchor="ctr" anchorCtr="1"/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defRPr/>
            </a:pPr>
            <a:endParaRPr lang="ru-RU" altLang="ru-RU" sz="1400" b="1" dirty="0">
              <a:solidFill>
                <a:schemeClr val="bg1"/>
              </a:solidFill>
              <a:ea typeface="+mn-ea"/>
            </a:endParaRPr>
          </a:p>
        </p:txBody>
      </p:sp>
      <p:sp>
        <p:nvSpPr>
          <p:cNvPr id="7" name="Rectangle 7"/>
          <p:cNvSpPr>
            <a:spLocks noChangeAspect="1" noChangeArrowheads="1"/>
          </p:cNvSpPr>
          <p:nvPr userDrawn="1"/>
        </p:nvSpPr>
        <p:spPr bwMode="auto">
          <a:xfrm>
            <a:off x="1418169" y="5373688"/>
            <a:ext cx="336551" cy="2524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 lIns="0" tIns="0" rIns="0" bIns="0" anchor="ctr" anchorCtr="1"/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defRPr/>
            </a:pPr>
            <a:endParaRPr lang="ru-RU" altLang="ru-RU" sz="1400" b="1" dirty="0">
              <a:solidFill>
                <a:schemeClr val="bg1"/>
              </a:solidFill>
              <a:ea typeface="+mn-ea"/>
            </a:endParaRPr>
          </a:p>
        </p:txBody>
      </p:sp>
      <p:sp>
        <p:nvSpPr>
          <p:cNvPr id="8" name="Rectangle 8">
            <a:hlinkClick r:id="" action="ppaction://noaction"/>
          </p:cNvPr>
          <p:cNvSpPr>
            <a:spLocks noChangeAspect="1" noChangeArrowheads="1"/>
          </p:cNvSpPr>
          <p:nvPr userDrawn="1"/>
        </p:nvSpPr>
        <p:spPr bwMode="auto">
          <a:xfrm>
            <a:off x="1968502" y="5373688"/>
            <a:ext cx="336551" cy="2524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 lIns="0" tIns="0" rIns="0" bIns="0" anchor="ctr" anchorCtr="1"/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defRPr/>
            </a:pPr>
            <a:endParaRPr lang="ru-RU" altLang="ru-RU" sz="1400" b="1" dirty="0">
              <a:solidFill>
                <a:schemeClr val="bg1"/>
              </a:solidFill>
              <a:ea typeface="+mn-ea"/>
            </a:endParaRPr>
          </a:p>
        </p:txBody>
      </p:sp>
      <p:sp>
        <p:nvSpPr>
          <p:cNvPr id="10" name="Rectangle 8">
            <a:hlinkClick r:id="" action="ppaction://noaction"/>
            <a:extLst>
              <a:ext uri="{FF2B5EF4-FFF2-40B4-BE49-F238E27FC236}">
                <a16:creationId xmlns="" xmlns:a16="http://schemas.microsoft.com/office/drawing/2014/main" id="{6FCEBAD2-156D-4254-87DF-3CC2A3D39465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2496362" y="5370884"/>
            <a:ext cx="336551" cy="252412"/>
          </a:xfrm>
          <a:prstGeom prst="rect">
            <a:avLst/>
          </a:pr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 anchorCtr="1"/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defRPr/>
            </a:pPr>
            <a:endParaRPr lang="ru-RU" altLang="ru-RU" sz="1400" b="1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12" name="Rectangle 9">
            <a:extLst>
              <a:ext uri="{FF2B5EF4-FFF2-40B4-BE49-F238E27FC236}">
                <a16:creationId xmlns="" xmlns:a16="http://schemas.microsoft.com/office/drawing/2014/main" id="{0F3E7758-EBE2-4D6A-9510-CD29FC80FE7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12688" y="929032"/>
            <a:ext cx="10363200" cy="12557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0">
                <a:solidFill>
                  <a:srgbClr val="FF0000"/>
                </a:solidFill>
                <a:latin typeface="+mj-lt"/>
                <a:ea typeface="ＭＳ Ｐゴシック" charset="0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 Narrow" pitchFamily="34" charset="0"/>
                <a:ea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 Narrow" pitchFamily="34" charset="0"/>
                <a:ea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 Narrow" pitchFamily="34" charset="0"/>
                <a:ea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 Narrow" pitchFamily="34" charset="0"/>
                <a:ea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 Narrow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 Narrow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 Narrow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 Narrow" pitchFamily="34" charset="0"/>
              </a:defRPr>
            </a:lvl9pPr>
          </a:lstStyle>
          <a:p>
            <a:r>
              <a:rPr lang="ru-RU" sz="2400" kern="0" dirty="0"/>
              <a:t>Название презентации</a:t>
            </a:r>
          </a:p>
        </p:txBody>
      </p:sp>
      <p:sp>
        <p:nvSpPr>
          <p:cNvPr id="13" name="Rectangle 10">
            <a:extLst>
              <a:ext uri="{FF2B5EF4-FFF2-40B4-BE49-F238E27FC236}">
                <a16:creationId xmlns="" xmlns:a16="http://schemas.microsoft.com/office/drawing/2014/main" id="{9C81CE38-16B1-431A-9697-D233D331C6EF}"/>
              </a:ext>
            </a:extLst>
          </p:cNvPr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846667" y="3613252"/>
            <a:ext cx="9205384" cy="576263"/>
          </a:xfrm>
        </p:spPr>
        <p:txBody>
          <a:bodyPr tIns="45720"/>
          <a:lstStyle>
            <a:lvl1pPr marL="0" indent="0">
              <a:buFont typeface="Wingdings 2" pitchFamily="18" charset="2"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dirty="0"/>
              <a:t>ЗАГОЛОВОК РАЗДЕЛА</a:t>
            </a:r>
          </a:p>
        </p:txBody>
      </p:sp>
      <p:pic>
        <p:nvPicPr>
          <p:cNvPr id="14" name="Picture 17" descr="logo">
            <a:extLst>
              <a:ext uri="{FF2B5EF4-FFF2-40B4-BE49-F238E27FC236}">
                <a16:creationId xmlns="" xmlns:a16="http://schemas.microsoft.com/office/drawing/2014/main" id="{F2C02C84-BA28-46F0-BAF3-49CC2086504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848528" y="5886345"/>
            <a:ext cx="1197474" cy="803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8">
            <a:hlinkClick r:id="" action="ppaction://noaction"/>
            <a:extLst>
              <a:ext uri="{FF2B5EF4-FFF2-40B4-BE49-F238E27FC236}">
                <a16:creationId xmlns="" xmlns:a16="http://schemas.microsoft.com/office/drawing/2014/main" id="{77B66F20-C9B1-4BF8-9536-4E06ADC65720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3024222" y="5373688"/>
            <a:ext cx="336551" cy="252412"/>
          </a:xfrm>
          <a:prstGeom prst="rect">
            <a:avLst/>
          </a:pr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 anchorCtr="1"/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defRPr/>
            </a:pPr>
            <a:endParaRPr lang="ru-RU" altLang="ru-RU" sz="1400" b="1" dirty="0">
              <a:solidFill>
                <a:srgbClr val="000000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901386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Титульный слайд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rId3"/>
          </p:cNvPr>
          <p:cNvSpPr>
            <a:spLocks noChangeArrowheads="1"/>
          </p:cNvSpPr>
          <p:nvPr userDrawn="1"/>
        </p:nvSpPr>
        <p:spPr bwMode="auto">
          <a:xfrm>
            <a:off x="730252" y="725488"/>
            <a:ext cx="2688167" cy="360362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defRPr/>
            </a:pPr>
            <a:endParaRPr lang="ru-RU" altLang="ru-RU" sz="2400" dirty="0">
              <a:ea typeface="+mn-ea"/>
            </a:endParaRPr>
          </a:p>
        </p:txBody>
      </p:sp>
      <p:sp>
        <p:nvSpPr>
          <p:cNvPr id="6" name="Rectangle 6">
            <a:hlinkClick r:id="" action="ppaction://noaction"/>
          </p:cNvPr>
          <p:cNvSpPr>
            <a:spLocks noChangeAspect="1" noChangeArrowheads="1"/>
          </p:cNvSpPr>
          <p:nvPr userDrawn="1"/>
        </p:nvSpPr>
        <p:spPr bwMode="auto">
          <a:xfrm>
            <a:off x="867835" y="5373688"/>
            <a:ext cx="336551" cy="2524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 lIns="0" tIns="0" rIns="0" bIns="0" anchor="ctr" anchorCtr="1"/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defRPr/>
            </a:pPr>
            <a:endParaRPr lang="ru-RU" altLang="ru-RU" sz="1400" b="1" dirty="0">
              <a:solidFill>
                <a:schemeClr val="bg1"/>
              </a:solidFill>
              <a:ea typeface="+mn-ea"/>
            </a:endParaRPr>
          </a:p>
        </p:txBody>
      </p:sp>
      <p:sp>
        <p:nvSpPr>
          <p:cNvPr id="7" name="Rectangle 7"/>
          <p:cNvSpPr>
            <a:spLocks noChangeAspect="1" noChangeArrowheads="1"/>
          </p:cNvSpPr>
          <p:nvPr userDrawn="1"/>
        </p:nvSpPr>
        <p:spPr bwMode="auto">
          <a:xfrm>
            <a:off x="1418169" y="5373688"/>
            <a:ext cx="336551" cy="2524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 lIns="0" tIns="0" rIns="0" bIns="0" anchor="ctr" anchorCtr="1"/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defRPr/>
            </a:pPr>
            <a:endParaRPr lang="ru-RU" altLang="ru-RU" sz="1400" b="1" dirty="0">
              <a:solidFill>
                <a:schemeClr val="bg1"/>
              </a:solidFill>
              <a:ea typeface="+mn-ea"/>
            </a:endParaRPr>
          </a:p>
        </p:txBody>
      </p:sp>
      <p:sp>
        <p:nvSpPr>
          <p:cNvPr id="8" name="Rectangle 8">
            <a:hlinkClick r:id="" action="ppaction://noaction"/>
          </p:cNvPr>
          <p:cNvSpPr>
            <a:spLocks noChangeAspect="1" noChangeArrowheads="1"/>
          </p:cNvSpPr>
          <p:nvPr userDrawn="1"/>
        </p:nvSpPr>
        <p:spPr bwMode="auto">
          <a:xfrm>
            <a:off x="1968502" y="5373688"/>
            <a:ext cx="336551" cy="2524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 lIns="0" tIns="0" rIns="0" bIns="0" anchor="ctr" anchorCtr="1"/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defRPr/>
            </a:pPr>
            <a:endParaRPr lang="ru-RU" altLang="ru-RU" sz="1400" b="1" dirty="0">
              <a:solidFill>
                <a:schemeClr val="bg1"/>
              </a:solidFill>
              <a:ea typeface="+mn-ea"/>
            </a:endParaRPr>
          </a:p>
        </p:txBody>
      </p:sp>
      <p:sp>
        <p:nvSpPr>
          <p:cNvPr id="10" name="Rectangle 8">
            <a:hlinkClick r:id="" action="ppaction://noaction"/>
            <a:extLst>
              <a:ext uri="{FF2B5EF4-FFF2-40B4-BE49-F238E27FC236}">
                <a16:creationId xmlns="" xmlns:a16="http://schemas.microsoft.com/office/drawing/2014/main" id="{6FCEBAD2-156D-4254-87DF-3CC2A3D39465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2496362" y="5370884"/>
            <a:ext cx="336551" cy="2524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 lIns="0" tIns="0" rIns="0" bIns="0" anchor="ctr" anchorCtr="1"/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defRPr/>
            </a:pPr>
            <a:endParaRPr lang="ru-RU" altLang="ru-RU" sz="1400" b="1" dirty="0">
              <a:solidFill>
                <a:schemeClr val="bg1"/>
              </a:solidFill>
              <a:ea typeface="+mn-ea"/>
            </a:endParaRPr>
          </a:p>
        </p:txBody>
      </p:sp>
      <p:sp>
        <p:nvSpPr>
          <p:cNvPr id="11" name="Rectangle 8">
            <a:hlinkClick r:id="" action="ppaction://noaction"/>
            <a:extLst>
              <a:ext uri="{FF2B5EF4-FFF2-40B4-BE49-F238E27FC236}">
                <a16:creationId xmlns="" xmlns:a16="http://schemas.microsoft.com/office/drawing/2014/main" id="{E8B4BB5A-1636-4BFB-B73A-832A48BE6AD0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3024222" y="5368080"/>
            <a:ext cx="336551" cy="252412"/>
          </a:xfrm>
          <a:prstGeom prst="rect">
            <a:avLst/>
          </a:pr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 anchorCtr="1"/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defRPr/>
            </a:pPr>
            <a:endParaRPr lang="ru-RU" altLang="ru-RU" sz="1400" b="1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12" name="Rectangle 9">
            <a:extLst>
              <a:ext uri="{FF2B5EF4-FFF2-40B4-BE49-F238E27FC236}">
                <a16:creationId xmlns="" xmlns:a16="http://schemas.microsoft.com/office/drawing/2014/main" id="{3C05C95C-BA8D-4785-892E-D502DF37949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12688" y="929032"/>
            <a:ext cx="10363200" cy="12557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0">
                <a:solidFill>
                  <a:srgbClr val="FF0000"/>
                </a:solidFill>
                <a:latin typeface="+mj-lt"/>
                <a:ea typeface="ＭＳ Ｐゴシック" charset="0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 Narrow" pitchFamily="34" charset="0"/>
                <a:ea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 Narrow" pitchFamily="34" charset="0"/>
                <a:ea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 Narrow" pitchFamily="34" charset="0"/>
                <a:ea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 Narrow" pitchFamily="34" charset="0"/>
                <a:ea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 Narrow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 Narrow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 Narrow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 Narrow" pitchFamily="34" charset="0"/>
              </a:defRPr>
            </a:lvl9pPr>
          </a:lstStyle>
          <a:p>
            <a:r>
              <a:rPr lang="ru-RU" sz="2400" kern="0" dirty="0"/>
              <a:t>Название презентации</a:t>
            </a:r>
          </a:p>
        </p:txBody>
      </p:sp>
      <p:sp>
        <p:nvSpPr>
          <p:cNvPr id="13" name="Rectangle 10">
            <a:extLst>
              <a:ext uri="{FF2B5EF4-FFF2-40B4-BE49-F238E27FC236}">
                <a16:creationId xmlns="" xmlns:a16="http://schemas.microsoft.com/office/drawing/2014/main" id="{B1B7CF4E-B1C8-4F1A-AD2C-234BE77FB78D}"/>
              </a:ext>
            </a:extLst>
          </p:cNvPr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846667" y="3613252"/>
            <a:ext cx="9205384" cy="576263"/>
          </a:xfrm>
        </p:spPr>
        <p:txBody>
          <a:bodyPr tIns="45720"/>
          <a:lstStyle>
            <a:lvl1pPr marL="0" indent="0">
              <a:buFont typeface="Wingdings 2" pitchFamily="18" charset="2"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dirty="0"/>
              <a:t>ЗАГОЛОВОК РАЗДЕЛА</a:t>
            </a:r>
          </a:p>
        </p:txBody>
      </p:sp>
      <p:pic>
        <p:nvPicPr>
          <p:cNvPr id="14" name="Picture 17" descr="logo">
            <a:extLst>
              <a:ext uri="{FF2B5EF4-FFF2-40B4-BE49-F238E27FC236}">
                <a16:creationId xmlns="" xmlns:a16="http://schemas.microsoft.com/office/drawing/2014/main" id="{E0DA0FDF-D01B-457E-8AAC-FD5F19268FE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848528" y="5886345"/>
            <a:ext cx="1197474" cy="803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575310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Титульный слайд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rId3"/>
          </p:cNvPr>
          <p:cNvSpPr>
            <a:spLocks noChangeArrowheads="1"/>
          </p:cNvSpPr>
          <p:nvPr userDrawn="1"/>
        </p:nvSpPr>
        <p:spPr bwMode="auto">
          <a:xfrm>
            <a:off x="730252" y="725488"/>
            <a:ext cx="2688167" cy="360362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defRPr/>
            </a:pPr>
            <a:endParaRPr lang="ru-RU" altLang="ru-RU" sz="2400" dirty="0">
              <a:ea typeface="+mn-ea"/>
            </a:endParaRPr>
          </a:p>
        </p:txBody>
      </p:sp>
      <p:sp>
        <p:nvSpPr>
          <p:cNvPr id="6" name="Rectangle 6">
            <a:hlinkClick r:id="" action="ppaction://noaction"/>
          </p:cNvPr>
          <p:cNvSpPr>
            <a:spLocks noChangeAspect="1" noChangeArrowheads="1"/>
          </p:cNvSpPr>
          <p:nvPr userDrawn="1"/>
        </p:nvSpPr>
        <p:spPr bwMode="auto">
          <a:xfrm>
            <a:off x="867835" y="5373688"/>
            <a:ext cx="336551" cy="2524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 lIns="0" tIns="0" rIns="0" bIns="0" anchor="ctr" anchorCtr="1"/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defRPr/>
            </a:pPr>
            <a:endParaRPr lang="ru-RU" altLang="ru-RU" sz="1400" b="1" dirty="0">
              <a:solidFill>
                <a:schemeClr val="bg1"/>
              </a:solidFill>
              <a:ea typeface="+mn-ea"/>
            </a:endParaRPr>
          </a:p>
        </p:txBody>
      </p:sp>
      <p:sp>
        <p:nvSpPr>
          <p:cNvPr id="7" name="Rectangle 7"/>
          <p:cNvSpPr>
            <a:spLocks noChangeAspect="1" noChangeArrowheads="1"/>
          </p:cNvSpPr>
          <p:nvPr userDrawn="1"/>
        </p:nvSpPr>
        <p:spPr bwMode="auto">
          <a:xfrm>
            <a:off x="1418169" y="5373688"/>
            <a:ext cx="336551" cy="2524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 lIns="0" tIns="0" rIns="0" bIns="0" anchor="ctr" anchorCtr="1"/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defRPr/>
            </a:pPr>
            <a:endParaRPr lang="ru-RU" altLang="ru-RU" sz="1400" b="1" dirty="0">
              <a:solidFill>
                <a:schemeClr val="bg1"/>
              </a:solidFill>
              <a:ea typeface="+mn-ea"/>
            </a:endParaRPr>
          </a:p>
        </p:txBody>
      </p:sp>
      <p:sp>
        <p:nvSpPr>
          <p:cNvPr id="8" name="Rectangle 8">
            <a:hlinkClick r:id="" action="ppaction://noaction"/>
          </p:cNvPr>
          <p:cNvSpPr>
            <a:spLocks noChangeAspect="1" noChangeArrowheads="1"/>
          </p:cNvSpPr>
          <p:nvPr userDrawn="1"/>
        </p:nvSpPr>
        <p:spPr bwMode="auto">
          <a:xfrm>
            <a:off x="1968502" y="5373688"/>
            <a:ext cx="336551" cy="2524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 lIns="0" tIns="0" rIns="0" bIns="0" anchor="ctr" anchorCtr="1"/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defRPr/>
            </a:pPr>
            <a:endParaRPr lang="ru-RU" altLang="ru-RU" sz="1400" b="1" dirty="0">
              <a:solidFill>
                <a:schemeClr val="bg1"/>
              </a:solidFill>
              <a:ea typeface="+mn-ea"/>
            </a:endParaRPr>
          </a:p>
        </p:txBody>
      </p:sp>
      <p:sp>
        <p:nvSpPr>
          <p:cNvPr id="10" name="Rectangle 8">
            <a:hlinkClick r:id="" action="ppaction://noaction"/>
            <a:extLst>
              <a:ext uri="{FF2B5EF4-FFF2-40B4-BE49-F238E27FC236}">
                <a16:creationId xmlns="" xmlns:a16="http://schemas.microsoft.com/office/drawing/2014/main" id="{6FCEBAD2-156D-4254-87DF-3CC2A3D39465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2496362" y="5370884"/>
            <a:ext cx="336551" cy="2524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 lIns="0" tIns="0" rIns="0" bIns="0" anchor="ctr" anchorCtr="1"/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defRPr/>
            </a:pPr>
            <a:endParaRPr lang="ru-RU" altLang="ru-RU" sz="1400" b="1" dirty="0">
              <a:solidFill>
                <a:schemeClr val="bg1"/>
              </a:solidFill>
              <a:ea typeface="+mn-ea"/>
            </a:endParaRPr>
          </a:p>
        </p:txBody>
      </p:sp>
      <p:sp>
        <p:nvSpPr>
          <p:cNvPr id="11" name="Rectangle 8">
            <a:hlinkClick r:id="" action="ppaction://noaction"/>
            <a:extLst>
              <a:ext uri="{FF2B5EF4-FFF2-40B4-BE49-F238E27FC236}">
                <a16:creationId xmlns="" xmlns:a16="http://schemas.microsoft.com/office/drawing/2014/main" id="{E8B4BB5A-1636-4BFB-B73A-832A48BE6AD0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3024222" y="5368080"/>
            <a:ext cx="336551" cy="2524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 lIns="0" tIns="0" rIns="0" bIns="0" anchor="ctr" anchorCtr="1"/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defRPr/>
            </a:pPr>
            <a:endParaRPr lang="ru-RU" altLang="ru-RU" sz="1400" b="1" dirty="0">
              <a:solidFill>
                <a:schemeClr val="bg1"/>
              </a:solidFill>
              <a:ea typeface="+mn-ea"/>
            </a:endParaRPr>
          </a:p>
        </p:txBody>
      </p:sp>
      <p:sp>
        <p:nvSpPr>
          <p:cNvPr id="12" name="Rectangle 9">
            <a:extLst>
              <a:ext uri="{FF2B5EF4-FFF2-40B4-BE49-F238E27FC236}">
                <a16:creationId xmlns="" xmlns:a16="http://schemas.microsoft.com/office/drawing/2014/main" id="{55014223-29EA-436D-B01A-8FFAC381014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12688" y="929032"/>
            <a:ext cx="10363200" cy="12557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0">
                <a:solidFill>
                  <a:srgbClr val="FF0000"/>
                </a:solidFill>
                <a:latin typeface="+mj-lt"/>
                <a:ea typeface="ＭＳ Ｐゴシック" charset="0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 Narrow" pitchFamily="34" charset="0"/>
                <a:ea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 Narrow" pitchFamily="34" charset="0"/>
                <a:ea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 Narrow" pitchFamily="34" charset="0"/>
                <a:ea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 Narrow" pitchFamily="34" charset="0"/>
                <a:ea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 Narrow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 Narrow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 Narrow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 Narrow" pitchFamily="34" charset="0"/>
              </a:defRPr>
            </a:lvl9pPr>
          </a:lstStyle>
          <a:p>
            <a:r>
              <a:rPr lang="ru-RU" sz="2400" kern="0" dirty="0"/>
              <a:t>Название презентации</a:t>
            </a:r>
          </a:p>
        </p:txBody>
      </p:sp>
      <p:pic>
        <p:nvPicPr>
          <p:cNvPr id="13" name="Picture 17" descr="logo">
            <a:extLst>
              <a:ext uri="{FF2B5EF4-FFF2-40B4-BE49-F238E27FC236}">
                <a16:creationId xmlns="" xmlns:a16="http://schemas.microsoft.com/office/drawing/2014/main" id="{C9A208FD-AC55-46AF-BFE4-A64CE6700F8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848528" y="5886345"/>
            <a:ext cx="1197474" cy="803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0">
            <a:extLst>
              <a:ext uri="{FF2B5EF4-FFF2-40B4-BE49-F238E27FC236}">
                <a16:creationId xmlns="" xmlns:a16="http://schemas.microsoft.com/office/drawing/2014/main" id="{20DBA85C-A68C-4502-9E01-7B98BCA45FB1}"/>
              </a:ext>
            </a:extLst>
          </p:cNvPr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846667" y="3613252"/>
            <a:ext cx="9205384" cy="576263"/>
          </a:xfrm>
        </p:spPr>
        <p:txBody>
          <a:bodyPr tIns="45720"/>
          <a:lstStyle>
            <a:lvl1pPr marL="0" indent="0">
              <a:buFont typeface="Wingdings 2" pitchFamily="18" charset="2"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dirty="0"/>
              <a:t>ЗАГОЛОВОК РАЗДЕЛА</a:t>
            </a:r>
          </a:p>
        </p:txBody>
      </p:sp>
    </p:spTree>
    <p:extLst>
      <p:ext uri="{BB962C8B-B14F-4D97-AF65-F5344CB8AC3E}">
        <p14:creationId xmlns:p14="http://schemas.microsoft.com/office/powerpoint/2010/main" val="278069367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0786" y="449263"/>
            <a:ext cx="11493500" cy="588963"/>
          </a:xfrm>
        </p:spPr>
        <p:txBody>
          <a:bodyPr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76213" indent="-176213">
              <a:buFont typeface="Wingdings" panose="05000000000000000000" pitchFamily="2" charset="2"/>
              <a:buChar char="§"/>
              <a:defRPr/>
            </a:lvl1pPr>
            <a:lvl2pPr marL="176213" indent="-176213">
              <a:defRPr/>
            </a:lvl2pPr>
            <a:lvl3pPr marL="176213" indent="-176213">
              <a:buClr>
                <a:schemeClr val="tx2"/>
              </a:buClr>
              <a:buFont typeface="Arial Narrow" panose="020B0606020202030204" pitchFamily="34" charset="0"/>
              <a:buChar char="−"/>
              <a:defRPr/>
            </a:lvl3pPr>
            <a:lvl4pPr marL="1254125" indent="0">
              <a:buNone/>
              <a:defRPr/>
            </a:lvl4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4AD644-B350-1940-9C47-FB0E321EB52B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8046186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0786" y="449263"/>
            <a:ext cx="11493500" cy="531465"/>
          </a:xfrm>
        </p:spPr>
        <p:txBody>
          <a:bodyPr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88484" y="1484313"/>
            <a:ext cx="5018616" cy="4311651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10300" y="1484313"/>
            <a:ext cx="5020733" cy="4311651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ru-RU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D06E71-6878-974E-85E4-0452FD3A97BF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2210613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349250" y="179183"/>
            <a:ext cx="11493500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1879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9835" y="6242050"/>
            <a:ext cx="546100" cy="4524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300" b="1"/>
            </a:lvl1pPr>
          </a:lstStyle>
          <a:p>
            <a:fld id="{73463BDE-A3C7-EA45-8FB9-CC96B9B404E2}" type="slidenum">
              <a:rPr lang="ru-RU"/>
              <a:pPr/>
              <a:t>‹#›</a:t>
            </a:fld>
            <a:endParaRPr lang="ru-RU" dirty="0"/>
          </a:p>
        </p:txBody>
      </p:sp>
      <p:sp>
        <p:nvSpPr>
          <p:cNvPr id="1031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9835" y="908720"/>
            <a:ext cx="10871199" cy="4887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pic>
        <p:nvPicPr>
          <p:cNvPr id="1032" name="Picture 15" descr="top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7" descr="logo">
            <a:extLst>
              <a:ext uri="{FF2B5EF4-FFF2-40B4-BE49-F238E27FC236}">
                <a16:creationId xmlns="" xmlns:a16="http://schemas.microsoft.com/office/drawing/2014/main" id="{0CEA490E-580D-4B7E-AFEA-13D3A38C8F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31034" y="6230938"/>
            <a:ext cx="690562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700" r:id="rId1"/>
    <p:sldLayoutId id="2147484705" r:id="rId2"/>
    <p:sldLayoutId id="2147484698" r:id="rId3"/>
    <p:sldLayoutId id="2147484701" r:id="rId4"/>
    <p:sldLayoutId id="2147484702" r:id="rId5"/>
    <p:sldLayoutId id="2147484703" r:id="rId6"/>
    <p:sldLayoutId id="2147484704" r:id="rId7"/>
    <p:sldLayoutId id="2147484667" r:id="rId8"/>
    <p:sldLayoutId id="2147484669" r:id="rId9"/>
    <p:sldLayoutId id="2147484670" r:id="rId10"/>
    <p:sldLayoutId id="2147484671" r:id="rId11"/>
    <p:sldLayoutId id="2147484672" r:id="rId12"/>
    <p:sldLayoutId id="2147484668" r:id="rId13"/>
    <p:sldLayoutId id="2147484706" r:id="rId14"/>
  </p:sldLayoutIdLst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 Narrow" pitchFamily="34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 Narrow" pitchFamily="34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 Narrow" pitchFamily="34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 Narrow" pitchFamily="34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 Narrow" pitchFamily="34" charset="0"/>
        </a:defRPr>
      </a:lvl9pPr>
    </p:titleStyle>
    <p:bodyStyle>
      <a:lvl1pPr marL="265113" indent="-265113" algn="l" rtl="0" eaLnBrk="0" fontAlgn="base" hangingPunct="0">
        <a:spcBef>
          <a:spcPct val="0"/>
        </a:spcBef>
        <a:spcAft>
          <a:spcPct val="30000"/>
        </a:spcAft>
        <a:buClr>
          <a:schemeClr val="tx2"/>
        </a:buClr>
        <a:buSzPct val="130000"/>
        <a:buFont typeface="Wingdings 2" charset="0"/>
        <a:buBlip>
          <a:blip r:embed="rId19"/>
        </a:buBlip>
        <a:defRPr sz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265113" indent="-265113" algn="l" rtl="0" eaLnBrk="0" fontAlgn="base" hangingPunct="0">
        <a:spcBef>
          <a:spcPct val="0"/>
        </a:spcBef>
        <a:spcAft>
          <a:spcPct val="30000"/>
        </a:spcAft>
        <a:buClr>
          <a:schemeClr val="tx2"/>
        </a:buClr>
        <a:buFont typeface="Arial Narrow" panose="020B0606020202030204" pitchFamily="34" charset="0"/>
        <a:buChar char="□"/>
        <a:defRPr sz="1200">
          <a:solidFill>
            <a:schemeClr val="tx1"/>
          </a:solidFill>
          <a:latin typeface="+mn-lt"/>
          <a:ea typeface="ＭＳ Ｐゴシック" charset="0"/>
        </a:defRPr>
      </a:lvl2pPr>
      <a:lvl3pPr marL="265113" indent="-265113" algn="l" defTabSz="1169988" rtl="0" eaLnBrk="0" fontAlgn="base" hangingPunct="0">
        <a:spcBef>
          <a:spcPct val="0"/>
        </a:spcBef>
        <a:spcAft>
          <a:spcPct val="30000"/>
        </a:spcAft>
        <a:buClr>
          <a:srgbClr val="FF0000"/>
        </a:buClr>
        <a:buFont typeface="Arial Narrow" panose="020B0606020202030204" pitchFamily="34" charset="0"/>
        <a:buChar char="−"/>
        <a:defRPr sz="1200">
          <a:solidFill>
            <a:schemeClr val="tx1"/>
          </a:solidFill>
          <a:latin typeface="+mn-lt"/>
          <a:ea typeface="ＭＳ Ｐゴシック" charset="0"/>
        </a:defRPr>
      </a:lvl3pPr>
      <a:lvl4pPr marL="1839913" indent="-585788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  <a:ea typeface="ＭＳ Ｐゴシック" charset="0"/>
        </a:defRPr>
      </a:lvl4pPr>
      <a:lvl5pPr marL="2247900" indent="-228600" algn="l" rtl="0" eaLnBrk="0" fontAlgn="base" hangingPunct="0">
        <a:spcBef>
          <a:spcPct val="20000"/>
        </a:spcBef>
        <a:spcAft>
          <a:spcPct val="0"/>
        </a:spcAft>
        <a:buChar char="»"/>
        <a:defRPr sz="2600">
          <a:solidFill>
            <a:schemeClr val="tx1"/>
          </a:solidFill>
          <a:latin typeface="+mn-lt"/>
          <a:ea typeface="ＭＳ Ｐゴシック" charset="0"/>
        </a:defRPr>
      </a:lvl5pPr>
      <a:lvl6pPr marL="2705100" indent="-228600" algn="l" rtl="0" fontAlgn="base">
        <a:spcBef>
          <a:spcPct val="20000"/>
        </a:spcBef>
        <a:spcAft>
          <a:spcPct val="0"/>
        </a:spcAft>
        <a:buChar char="»"/>
        <a:defRPr sz="2600">
          <a:solidFill>
            <a:schemeClr val="tx1"/>
          </a:solidFill>
          <a:latin typeface="+mn-lt"/>
        </a:defRPr>
      </a:lvl6pPr>
      <a:lvl7pPr marL="3162300" indent="-228600" algn="l" rtl="0" fontAlgn="base">
        <a:spcBef>
          <a:spcPct val="20000"/>
        </a:spcBef>
        <a:spcAft>
          <a:spcPct val="0"/>
        </a:spcAft>
        <a:buChar char="»"/>
        <a:defRPr sz="2600">
          <a:solidFill>
            <a:schemeClr val="tx1"/>
          </a:solidFill>
          <a:latin typeface="+mn-lt"/>
        </a:defRPr>
      </a:lvl7pPr>
      <a:lvl8pPr marL="3619500" indent="-228600" algn="l" rtl="0" fontAlgn="base">
        <a:spcBef>
          <a:spcPct val="20000"/>
        </a:spcBef>
        <a:spcAft>
          <a:spcPct val="0"/>
        </a:spcAft>
        <a:buChar char="»"/>
        <a:defRPr sz="2600">
          <a:solidFill>
            <a:schemeClr val="tx1"/>
          </a:solidFill>
          <a:latin typeface="+mn-lt"/>
        </a:defRPr>
      </a:lvl8pPr>
      <a:lvl9pPr marL="4076700" indent="-228600" algn="l" rtl="0" fontAlgn="base">
        <a:spcBef>
          <a:spcPct val="20000"/>
        </a:spcBef>
        <a:spcAft>
          <a:spcPct val="0"/>
        </a:spcAft>
        <a:buChar char="»"/>
        <a:defRPr sz="2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4.png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2.png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ks-consulting.ru/" TargetMode="External"/><Relationship Id="rId2" Type="http://schemas.openxmlformats.org/officeDocument/2006/relationships/hyperlink" Target="mailto:ttolmach@iks-consulting.ru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C2088CB-ED61-48E3-8A84-64E29A9043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noFill/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Экономика бизнеса colocation для оператора связи в регионе</a:t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2400" b="1" dirty="0">
                <a:solidFill>
                  <a:schemeClr val="tx1"/>
                </a:solidFill>
              </a:rPr>
              <a:t>Толмачева Татьяна</a:t>
            </a:r>
          </a:p>
          <a:p>
            <a:r>
              <a:rPr lang="en-US" sz="2400" b="1" dirty="0" err="1" smtClean="0">
                <a:solidFill>
                  <a:schemeClr val="tx1"/>
                </a:solidFill>
              </a:rPr>
              <a:t>iKS</a:t>
            </a:r>
            <a:r>
              <a:rPr lang="en-US" sz="2400" b="1" dirty="0" smtClean="0">
                <a:solidFill>
                  <a:schemeClr val="tx1"/>
                </a:solidFill>
              </a:rPr>
              <a:t>-Consulting</a:t>
            </a:r>
            <a:endParaRPr lang="ru-RU" sz="2400" b="1" dirty="0" smtClean="0">
              <a:solidFill>
                <a:schemeClr val="tx1"/>
              </a:solidFill>
            </a:endParaRPr>
          </a:p>
          <a:p>
            <a:r>
              <a:rPr lang="ru-RU" sz="1800" dirty="0" smtClean="0">
                <a:solidFill>
                  <a:schemeClr val="tx1"/>
                </a:solidFill>
              </a:rPr>
              <a:t>30 ноября 2021 года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xmlns="" id="{B69FE9FB-4CC4-4CAB-995C-ECAD92BE5390}"/>
              </a:ext>
            </a:extLst>
          </p:cNvPr>
          <p:cNvSpPr txBox="1">
            <a:spLocks/>
          </p:cNvSpPr>
          <p:nvPr/>
        </p:nvSpPr>
        <p:spPr bwMode="auto">
          <a:xfrm>
            <a:off x="623392" y="4293096"/>
            <a:ext cx="9205384" cy="5762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tx2"/>
              </a:buClr>
              <a:buSzPct val="130000"/>
              <a:buFont typeface="Wingdings 2" pitchFamily="18" charset="2"/>
              <a:buNone/>
              <a:defRPr sz="2000">
                <a:solidFill>
                  <a:schemeClr val="bg1"/>
                </a:solidFill>
                <a:latin typeface="+mn-lt"/>
                <a:ea typeface="ＭＳ Ｐゴシック" charset="0"/>
                <a:cs typeface="+mn-cs"/>
              </a:defRPr>
            </a:lvl1pPr>
            <a:lvl2pPr marL="265113" indent="-265113" algn="l" rtl="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tx2"/>
              </a:buClr>
              <a:buFont typeface="Arial Narrow" panose="020B0606020202030204" pitchFamily="34" charset="0"/>
              <a:buChar char="□"/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265113" indent="-265113" algn="l" defTabSz="1169988" rtl="0" eaLnBrk="0" fontAlgn="base" hangingPunct="0">
              <a:spcBef>
                <a:spcPct val="0"/>
              </a:spcBef>
              <a:spcAft>
                <a:spcPct val="30000"/>
              </a:spcAft>
              <a:buClr>
                <a:srgbClr val="FF0000"/>
              </a:buClr>
              <a:buFont typeface="Arial Narrow" panose="020B0606020202030204" pitchFamily="34" charset="0"/>
              <a:buChar char="−"/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839913" indent="-585788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2479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7051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+mn-lt"/>
              </a:defRPr>
            </a:lvl6pPr>
            <a:lvl7pPr marL="31623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+mn-lt"/>
              </a:defRPr>
            </a:lvl7pPr>
            <a:lvl8pPr marL="36195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+mn-lt"/>
              </a:defRPr>
            </a:lvl8pPr>
            <a:lvl9pPr marL="40767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ru-RU" sz="2400" b="1" dirty="0" smtClean="0">
                <a:solidFill>
                  <a:schemeClr val="tx2"/>
                </a:solidFill>
              </a:rPr>
              <a:t>ОПЕРАТОРЫ СВЯЗИ НА РЫНКЕ ЦОДОВ: ЭКОНОМИЧЕСКИЕ И РЫНОЧНЫЕ ПЕРСПЕКТИВЫ</a:t>
            </a:r>
            <a:endParaRPr lang="ru-RU" sz="2400" kern="0" dirty="0">
              <a:solidFill>
                <a:schemeClr val="tx2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9149" y="4865873"/>
            <a:ext cx="56769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470428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4">
            <a:extLst>
              <a:ext uri="{FF2B5EF4-FFF2-40B4-BE49-F238E27FC236}">
                <a16:creationId xmlns:a16="http://schemas.microsoft.com/office/drawing/2014/main" xmlns="" id="{34231DA1-0D16-4305-9ABB-E873F441C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786" y="260648"/>
            <a:ext cx="11493500" cy="531465"/>
          </a:xfrm>
        </p:spPr>
        <p:txBody>
          <a:bodyPr/>
          <a:lstStyle/>
          <a:p>
            <a:r>
              <a:rPr lang="ru-RU" dirty="0" smtClean="0"/>
              <a:t>ОПЫТ </a:t>
            </a:r>
            <a:r>
              <a:rPr lang="ru-RU" altLang="ru-RU" dirty="0" smtClean="0"/>
              <a:t>ГЛОБАЛЬНЫХ ОПЕРАТОРОВ СВЯЗИ НА РЫНКЕ </a:t>
            </a:r>
            <a:r>
              <a:rPr lang="en-US" altLang="ru-RU" dirty="0" smtClean="0"/>
              <a:t>COLOCATION </a:t>
            </a:r>
            <a:r>
              <a:rPr lang="ru-RU" altLang="ru-RU" dirty="0" smtClean="0"/>
              <a:t>НЕОДНОЗНАЧЕН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6C751732-13D6-404C-9563-F1542069F4A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2</a:t>
            </a:fld>
            <a:endParaRPr lang="ru-RU" dirty="0"/>
          </a:p>
        </p:txBody>
      </p:sp>
      <p:graphicFrame>
        <p:nvGraphicFramePr>
          <p:cNvPr id="31" name="Таблица 30">
            <a:extLst>
              <a:ext uri="{FF2B5EF4-FFF2-40B4-BE49-F238E27FC236}">
                <a16:creationId xmlns:a16="http://schemas.microsoft.com/office/drawing/2014/main" xmlns="" id="{E48F2ED5-6AC1-44A9-88DD-7B2270E260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7163943"/>
              </p:ext>
            </p:extLst>
          </p:nvPr>
        </p:nvGraphicFramePr>
        <p:xfrm>
          <a:off x="695400" y="1052736"/>
          <a:ext cx="10313986" cy="48333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972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1530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4525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96792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88089">
                <a:tc>
                  <a:txBody>
                    <a:bodyPr/>
                    <a:lstStyle/>
                    <a:p>
                      <a:r>
                        <a:rPr lang="ru-RU" sz="1800" b="1" dirty="0">
                          <a:latin typeface="+mn-lt"/>
                        </a:rPr>
                        <a:t>Продавец</a:t>
                      </a:r>
                    </a:p>
                  </a:txBody>
                  <a:tcPr marL="121920" marR="121920" marT="60960" marB="6096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>
                          <a:latin typeface="+mn-lt"/>
                        </a:rPr>
                        <a:t>Покупатель</a:t>
                      </a:r>
                    </a:p>
                  </a:txBody>
                  <a:tcPr marL="121920" marR="121920" marT="60960" marB="6096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+mn-lt"/>
                        </a:rPr>
                        <a:t>Объект приобретения</a:t>
                      </a:r>
                    </a:p>
                  </a:txBody>
                  <a:tcPr marL="121920" marR="121920" marT="60960" marB="6096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+mn-lt"/>
                        </a:rPr>
                        <a:t>Год </a:t>
                      </a:r>
                    </a:p>
                  </a:txBody>
                  <a:tcPr marL="121920" marR="121920" marT="60960" marB="6096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+mn-lt"/>
                        </a:rPr>
                        <a:t>Сумма сделки</a:t>
                      </a:r>
                    </a:p>
                  </a:txBody>
                  <a:tcPr marL="121920" marR="121920" marT="60960" marB="60960"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0182">
                <a:tc>
                  <a:txBody>
                    <a:bodyPr/>
                    <a:lstStyle/>
                    <a:p>
                      <a:pPr marL="0" marR="0" indent="0" algn="l" defTabSz="41275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latin typeface="+mn-lt"/>
                        </a:rPr>
                        <a:t>Verizon</a:t>
                      </a:r>
                      <a:endParaRPr lang="ru-RU" sz="1800" b="0" dirty="0">
                        <a:latin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>
                          <a:latin typeface="+mn-lt"/>
                        </a:rPr>
                        <a:t>Equinix</a:t>
                      </a:r>
                      <a:endParaRPr lang="ru-RU" sz="1800" b="0" dirty="0">
                        <a:latin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 </a:t>
                      </a:r>
                      <a:r>
                        <a:rPr lang="ru-RU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площадок</a:t>
                      </a:r>
                      <a:r>
                        <a:rPr lang="ru-RU" sz="18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+mn-lt"/>
                        </a:rPr>
                        <a:t>2016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marL="0" marR="0" indent="0" algn="ctr" defTabSz="41275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+mn-lt"/>
                        </a:rPr>
                        <a:t>$3,6</a:t>
                      </a:r>
                      <a:r>
                        <a:rPr lang="en-US" sz="1800" baseline="0" dirty="0">
                          <a:latin typeface="+mn-lt"/>
                        </a:rPr>
                        <a:t> </a:t>
                      </a:r>
                      <a:r>
                        <a:rPr lang="ru-RU" sz="1800" dirty="0">
                          <a:latin typeface="+mn-lt"/>
                        </a:rPr>
                        <a:t>млрд</a:t>
                      </a: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0182"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>
                          <a:latin typeface="+mn-lt"/>
                        </a:rPr>
                        <a:t>AT&amp;T</a:t>
                      </a:r>
                      <a:endParaRPr lang="ru-RU" sz="1800" b="0" dirty="0">
                        <a:latin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Brookfield </a:t>
                      </a:r>
                      <a:endParaRPr lang="ru-RU" sz="1800" b="0" dirty="0">
                        <a:latin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</a:rPr>
                        <a:t>201</a:t>
                      </a:r>
                      <a:r>
                        <a:rPr lang="ru-RU" sz="1800" dirty="0">
                          <a:latin typeface="+mn-lt"/>
                        </a:rPr>
                        <a:t>9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marL="0" marR="0" indent="0" algn="ctr" defTabSz="41275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+mn-lt"/>
                        </a:rPr>
                        <a:t>$1</a:t>
                      </a:r>
                      <a:r>
                        <a:rPr lang="ru-RU" sz="1800" dirty="0">
                          <a:latin typeface="+mn-lt"/>
                        </a:rPr>
                        <a:t>,</a:t>
                      </a:r>
                      <a:r>
                        <a:rPr lang="en-US" sz="1800" dirty="0">
                          <a:latin typeface="+mn-lt"/>
                        </a:rPr>
                        <a:t>1</a:t>
                      </a:r>
                      <a:r>
                        <a:rPr lang="ru-RU" sz="1800" dirty="0">
                          <a:latin typeface="+mn-lt"/>
                        </a:rPr>
                        <a:t> млрд</a:t>
                      </a: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06587"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>
                          <a:latin typeface="+mn-lt"/>
                        </a:rPr>
                        <a:t>Tata</a:t>
                      </a:r>
                      <a:r>
                        <a:rPr lang="en-US" sz="1800" b="0" baseline="0" dirty="0">
                          <a:latin typeface="+mn-lt"/>
                        </a:rPr>
                        <a:t> Communications</a:t>
                      </a:r>
                      <a:endParaRPr lang="ru-RU" sz="1800" b="0" dirty="0">
                        <a:latin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ST Telemedia </a:t>
                      </a:r>
                      <a:endParaRPr lang="ru-RU" sz="1800" b="0" dirty="0">
                        <a:latin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74% , 14 ЦОД в Индии, 3 в Сингапуре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+mn-lt"/>
                        </a:rPr>
                        <a:t>2016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</a:rPr>
                        <a:t>$63</a:t>
                      </a:r>
                      <a:r>
                        <a:rPr lang="ru-RU" sz="1800" dirty="0">
                          <a:latin typeface="+mn-lt"/>
                        </a:rPr>
                        <a:t>4</a:t>
                      </a:r>
                      <a:r>
                        <a:rPr lang="en-US" sz="1800" dirty="0">
                          <a:latin typeface="+mn-lt"/>
                        </a:rPr>
                        <a:t> </a:t>
                      </a:r>
                      <a:r>
                        <a:rPr lang="ru-RU" sz="1800" dirty="0">
                          <a:latin typeface="+mn-lt"/>
                        </a:rPr>
                        <a:t>млн.</a:t>
                      </a: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43384"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>
                          <a:latin typeface="+mn-lt"/>
                        </a:rPr>
                        <a:t>Telecom</a:t>
                      </a:r>
                      <a:r>
                        <a:rPr lang="en-US" sz="1800" b="0" baseline="0" dirty="0">
                          <a:latin typeface="+mn-lt"/>
                        </a:rPr>
                        <a:t> Italia</a:t>
                      </a:r>
                      <a:endParaRPr lang="ru-RU" sz="1800" b="0" dirty="0">
                        <a:latin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>
                          <a:latin typeface="+mn-lt"/>
                        </a:rPr>
                        <a:t>Spinoff</a:t>
                      </a:r>
                      <a:r>
                        <a:rPr lang="en-US" sz="1800" b="0" baseline="0" dirty="0">
                          <a:latin typeface="+mn-lt"/>
                        </a:rPr>
                        <a:t> </a:t>
                      </a:r>
                      <a:r>
                        <a:rPr lang="ru-RU" sz="1800" b="0" baseline="0" dirty="0">
                          <a:latin typeface="+mn-lt"/>
                        </a:rPr>
                        <a:t>и листинг отдельной компании, партнерство с </a:t>
                      </a:r>
                      <a:r>
                        <a:rPr lang="en-US" sz="1800" b="0" baseline="0" dirty="0">
                          <a:latin typeface="+mn-lt"/>
                        </a:rPr>
                        <a:t>Google</a:t>
                      </a:r>
                      <a:endParaRPr lang="ru-RU" sz="1800" b="0" dirty="0">
                        <a:latin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 ЦОД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+mn-lt"/>
                        </a:rPr>
                        <a:t>2020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Цель - €</a:t>
                      </a:r>
                      <a:r>
                        <a:rPr lang="en-US" sz="18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400 </a:t>
                      </a:r>
                      <a:r>
                        <a:rPr lang="ru-RU" sz="18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млн к</a:t>
                      </a:r>
                      <a:r>
                        <a:rPr lang="en-US" sz="18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 2024</a:t>
                      </a:r>
                      <a:endParaRPr lang="ru-RU" sz="1800" dirty="0">
                        <a:latin typeface="+mn-lt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80182"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>
                          <a:latin typeface="+mn-lt"/>
                        </a:rPr>
                        <a:t>Telefonica</a:t>
                      </a:r>
                      <a:endParaRPr lang="ru-RU" sz="1800" b="0" dirty="0">
                        <a:latin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marL="0" marR="0" indent="0" algn="l" defTabSz="4127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Asterion Industrial Partners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 из 23 ЦОД 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+mn-lt"/>
                        </a:rPr>
                        <a:t>2019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+mn-lt"/>
                        </a:rPr>
                        <a:t>€550 млн </a:t>
                      </a: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643384">
                <a:tc>
                  <a:txBody>
                    <a:bodyPr/>
                    <a:lstStyle/>
                    <a:p>
                      <a:pPr marL="0" marR="0" indent="0" algn="l" defTabSz="41275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Oi (</a:t>
                      </a:r>
                      <a:r>
                        <a:rPr lang="ru-RU" sz="1800" dirty="0"/>
                        <a:t>Бразилия)</a:t>
                      </a:r>
                      <a:endParaRPr lang="en-US" sz="1800" dirty="0"/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marL="0" marR="0" indent="0" algn="l" defTabSz="41275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+mn-lt"/>
                        </a:rPr>
                        <a:t>Продажа в рамках процедуры банкротства</a:t>
                      </a:r>
                      <a:endParaRPr lang="ru-RU" sz="1800" b="0" dirty="0">
                        <a:latin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площадок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+mn-lt"/>
                        </a:rPr>
                        <a:t>2021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marL="0" marR="0" indent="0" algn="ctr" defTabSz="41275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Оценка </a:t>
                      </a:r>
                      <a:r>
                        <a:rPr lang="en-US" sz="1800" dirty="0"/>
                        <a:t>$5</a:t>
                      </a:r>
                      <a:r>
                        <a:rPr lang="ru-RU" sz="1800" dirty="0"/>
                        <a:t>4</a:t>
                      </a:r>
                      <a:r>
                        <a:rPr lang="en-US" sz="1800" dirty="0"/>
                        <a:t>5</a:t>
                      </a:r>
                      <a:r>
                        <a:rPr lang="en-US" sz="1800" baseline="0" dirty="0"/>
                        <a:t> </a:t>
                      </a:r>
                      <a:r>
                        <a:rPr lang="ru-RU" sz="1800" baseline="0" dirty="0"/>
                        <a:t>млн.</a:t>
                      </a:r>
                      <a:endParaRPr lang="en-US" sz="1800" dirty="0"/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643384">
                <a:tc>
                  <a:txBody>
                    <a:bodyPr/>
                    <a:lstStyle/>
                    <a:p>
                      <a:pPr algn="l"/>
                      <a:r>
                        <a:rPr lang="en-US" sz="18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Axtel </a:t>
                      </a:r>
                      <a:r>
                        <a:rPr lang="ru-RU" sz="18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(Мексика)</a:t>
                      </a:r>
                      <a:endParaRPr lang="ru-RU" sz="1800" b="0" dirty="0">
                        <a:latin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Equinix</a:t>
                      </a:r>
                      <a:endParaRPr lang="ru-RU" sz="1800" b="0" dirty="0">
                        <a:latin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площадки ЦОД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+mn-lt"/>
                        </a:rPr>
                        <a:t>2020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marL="0" marR="0" indent="0" algn="ctr" defTabSz="41275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 $175</a:t>
                      </a:r>
                      <a:r>
                        <a:rPr lang="ru-RU" sz="18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 млн.</a:t>
                      </a:r>
                      <a:endParaRPr lang="ru-RU" sz="1800" b="0" dirty="0">
                        <a:latin typeface="+mn-lt"/>
                      </a:endParaRPr>
                    </a:p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32" name="Объект 2">
            <a:extLst>
              <a:ext uri="{FF2B5EF4-FFF2-40B4-BE49-F238E27FC236}">
                <a16:creationId xmlns:a16="http://schemas.microsoft.com/office/drawing/2014/main" xmlns="" id="{47E34935-CD92-418A-BA2C-71079D3475E9}"/>
              </a:ext>
            </a:extLst>
          </p:cNvPr>
          <p:cNvSpPr txBox="1">
            <a:spLocks/>
          </p:cNvSpPr>
          <p:nvPr/>
        </p:nvSpPr>
        <p:spPr bwMode="auto">
          <a:xfrm>
            <a:off x="6744072" y="6453336"/>
            <a:ext cx="4260288" cy="218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121917" bIns="6095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tx2"/>
              </a:buClr>
              <a:buFont typeface="Wingdings 2" pitchFamily="18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5475" indent="-280988" algn="l" rtl="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tx2"/>
              </a:buClr>
              <a:buFont typeface="Wingdings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</a:defRPr>
            </a:lvl2pPr>
            <a:lvl3pPr marL="892175" indent="-265113" algn="l" rtl="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tx2"/>
              </a:buClr>
              <a:buFont typeface="Wingdings 2" pitchFamily="18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+mn-lt"/>
              </a:defRPr>
            </a:lvl3pPr>
            <a:lvl4pPr marL="2022475" indent="-585788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4304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+mn-lt"/>
              </a:defRPr>
            </a:lvl5pPr>
            <a:lvl6pPr marL="2887663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+mn-lt"/>
              </a:defRPr>
            </a:lvl6pPr>
            <a:lvl7pPr marL="3344863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+mn-lt"/>
              </a:defRPr>
            </a:lvl7pPr>
            <a:lvl8pPr marL="3802063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+mn-lt"/>
              </a:defRPr>
            </a:lvl8pPr>
            <a:lvl9pPr marL="4259263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ru-RU" sz="1400" dirty="0"/>
              <a:t>Источник: </a:t>
            </a:r>
            <a:r>
              <a:rPr lang="en-US" sz="1400" dirty="0"/>
              <a:t>iKS-Consulting 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34335037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Диаграмма 15">
            <a:extLst>
              <a:ext uri="{FF2B5EF4-FFF2-40B4-BE49-F238E27FC236}">
                <a16:creationId xmlns="" xmlns:a16="http://schemas.microsoft.com/office/drawing/2014/main" id="{BE9F774F-9337-4DD4-8C92-EB225129C3F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44759274"/>
              </p:ext>
            </p:extLst>
          </p:nvPr>
        </p:nvGraphicFramePr>
        <p:xfrm>
          <a:off x="6236712" y="1124744"/>
          <a:ext cx="3891736" cy="32853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5F024BC-F5D2-44C9-A0E5-D1D8B1CD1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КОНКУРЕТНТЫЕ </a:t>
            </a:r>
            <a:r>
              <a:rPr lang="ru-RU" sz="2800" dirty="0" smtClean="0"/>
              <a:t>ПОЗИЦИИ ОПЕРАТОРОВ СВЯЗИ НА РЫНКЕ </a:t>
            </a:r>
            <a:r>
              <a:rPr lang="en-US" sz="2800" dirty="0" smtClean="0"/>
              <a:t>COLOCATION </a:t>
            </a:r>
            <a:endParaRPr lang="ru-RU" sz="2800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1461068C-08FC-4CF2-8DF9-D1A9CE410A2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8F788-A034-C841-BCDB-D29C2D008591}" type="slidenum">
              <a:rPr lang="ru-RU" smtClean="0"/>
              <a:pPr/>
              <a:t>3</a:t>
            </a:fld>
            <a:endParaRPr lang="ru-RU" dirty="0"/>
          </a:p>
        </p:txBody>
      </p:sp>
      <p:graphicFrame>
        <p:nvGraphicFramePr>
          <p:cNvPr id="13" name="Диаграмма 12">
            <a:extLst>
              <a:ext uri="{FF2B5EF4-FFF2-40B4-BE49-F238E27FC236}">
                <a16:creationId xmlns="" xmlns:a16="http://schemas.microsoft.com/office/drawing/2014/main" id="{BE9F774F-9337-4DD4-8C92-EB225129C3F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66660721"/>
              </p:ext>
            </p:extLst>
          </p:nvPr>
        </p:nvGraphicFramePr>
        <p:xfrm>
          <a:off x="1633156" y="1196752"/>
          <a:ext cx="3891736" cy="32853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Диаграмма 13">
            <a:extLst>
              <a:ext uri="{FF2B5EF4-FFF2-40B4-BE49-F238E27FC236}">
                <a16:creationId xmlns="" xmlns:a16="http://schemas.microsoft.com/office/drawing/2014/main" id="{61EB6D10-7555-4418-9368-74FBF9C5FF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79763305"/>
              </p:ext>
            </p:extLst>
          </p:nvPr>
        </p:nvGraphicFramePr>
        <p:xfrm>
          <a:off x="1487488" y="3717032"/>
          <a:ext cx="3891736" cy="32853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08629531-F5E2-4D6E-BCD6-8AE96B9F360E}"/>
              </a:ext>
            </a:extLst>
          </p:cNvPr>
          <p:cNvSpPr/>
          <p:nvPr/>
        </p:nvSpPr>
        <p:spPr>
          <a:xfrm>
            <a:off x="1849180" y="1301454"/>
            <a:ext cx="39604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333333"/>
                </a:solidFill>
                <a:latin typeface="+mn-lt"/>
              </a:rPr>
              <a:t>ДОЛЯ ОПЕРАТОРОВ СВЯЗИ НА РЫНКЕ </a:t>
            </a:r>
            <a:r>
              <a:rPr lang="en-US" sz="1600" b="1" dirty="0" smtClean="0">
                <a:solidFill>
                  <a:srgbClr val="333333"/>
                </a:solidFill>
                <a:latin typeface="+mn-lt"/>
              </a:rPr>
              <a:t>COLOCATION</a:t>
            </a:r>
            <a:endParaRPr lang="ru-RU" sz="1600" dirty="0">
              <a:solidFill>
                <a:srgbClr val="333333"/>
              </a:solidFill>
              <a:latin typeface="+mn-lt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08629531-F5E2-4D6E-BCD6-8AE96B9F360E}"/>
              </a:ext>
            </a:extLst>
          </p:cNvPr>
          <p:cNvSpPr/>
          <p:nvPr/>
        </p:nvSpPr>
        <p:spPr>
          <a:xfrm>
            <a:off x="5591944" y="1320577"/>
            <a:ext cx="518457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333333"/>
                </a:solidFill>
                <a:latin typeface="+mn-lt"/>
              </a:rPr>
              <a:t>ДОЛЯ СТОЕК </a:t>
            </a:r>
            <a:r>
              <a:rPr lang="en-US" sz="1600" b="1" dirty="0" smtClean="0">
                <a:solidFill>
                  <a:srgbClr val="333333"/>
                </a:solidFill>
                <a:latin typeface="+mn-lt"/>
              </a:rPr>
              <a:t>TIER III</a:t>
            </a:r>
            <a:endParaRPr lang="ru-RU" sz="1600" dirty="0">
              <a:solidFill>
                <a:srgbClr val="333333"/>
              </a:solidFill>
              <a:latin typeface="+mn-lt"/>
            </a:endParaRPr>
          </a:p>
        </p:txBody>
      </p:sp>
      <p:graphicFrame>
        <p:nvGraphicFramePr>
          <p:cNvPr id="17" name="Диаграмма 16">
            <a:extLst>
              <a:ext uri="{FF2B5EF4-FFF2-40B4-BE49-F238E27FC236}">
                <a16:creationId xmlns="" xmlns:a16="http://schemas.microsoft.com/office/drawing/2014/main" id="{61EB6D10-7555-4418-9368-74FBF9C5FF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63689419"/>
              </p:ext>
            </p:extLst>
          </p:nvPr>
        </p:nvGraphicFramePr>
        <p:xfrm>
          <a:off x="6236712" y="3717032"/>
          <a:ext cx="3891736" cy="32853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8" name="Текст 2"/>
          <p:cNvSpPr txBox="1">
            <a:spLocks/>
          </p:cNvSpPr>
          <p:nvPr/>
        </p:nvSpPr>
        <p:spPr>
          <a:xfrm>
            <a:off x="731331" y="2088613"/>
            <a:ext cx="2628365" cy="370010"/>
          </a:xfrm>
          <a:prstGeom prst="rect">
            <a:avLst/>
          </a:prstGeom>
        </p:spPr>
        <p:txBody>
          <a:bodyPr>
            <a:noAutofit/>
          </a:bodyPr>
          <a:lstStyle>
            <a:lvl1pPr marL="265113" indent="-265113" algn="l" rtl="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tx2"/>
              </a:buClr>
              <a:buSzPct val="130000"/>
              <a:buFont typeface="Wingdings 2" charset="0"/>
              <a:buBlip>
                <a:blip r:embed="rId6"/>
              </a:buBlip>
              <a:defRPr sz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265113" indent="-265113" algn="l" rtl="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tx2"/>
              </a:buClr>
              <a:buFont typeface="Arial Narrow" panose="020B0606020202030204" pitchFamily="34" charset="0"/>
              <a:buChar char="□"/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265113" indent="-265113" algn="l" defTabSz="1169988" rtl="0" eaLnBrk="0" fontAlgn="base" hangingPunct="0">
              <a:spcBef>
                <a:spcPct val="0"/>
              </a:spcBef>
              <a:spcAft>
                <a:spcPct val="30000"/>
              </a:spcAft>
              <a:buClr>
                <a:srgbClr val="FF0000"/>
              </a:buClr>
              <a:buFont typeface="Arial Narrow" panose="020B0606020202030204" pitchFamily="34" charset="0"/>
              <a:buChar char="−"/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839913" indent="-585788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2479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7051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+mn-lt"/>
              </a:defRPr>
            </a:lvl6pPr>
            <a:lvl7pPr marL="31623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+mn-lt"/>
              </a:defRPr>
            </a:lvl7pPr>
            <a:lvl8pPr marL="36195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+mn-lt"/>
              </a:defRPr>
            </a:lvl8pPr>
            <a:lvl9pPr marL="40767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 2" charset="0"/>
              <a:buNone/>
            </a:pPr>
            <a:r>
              <a:rPr lang="ru-RU" sz="1600" b="1" kern="0" dirty="0" smtClean="0"/>
              <a:t>∑</a:t>
            </a:r>
            <a:r>
              <a:rPr lang="en-US" sz="1600" b="1" kern="0" dirty="0" smtClean="0"/>
              <a:t>48,5 </a:t>
            </a:r>
            <a:r>
              <a:rPr lang="ru-RU" sz="1600" b="1" kern="0" dirty="0" err="1" smtClean="0"/>
              <a:t>тыс</a:t>
            </a:r>
            <a:r>
              <a:rPr lang="ru-RU" sz="1600" b="1" kern="0" dirty="0" smtClean="0"/>
              <a:t> стойко-мест</a:t>
            </a:r>
            <a:endParaRPr lang="ru-RU" sz="1600" b="1" kern="0" dirty="0"/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731331" y="5128377"/>
            <a:ext cx="2628365" cy="370010"/>
          </a:xfrm>
          <a:prstGeom prst="rect">
            <a:avLst/>
          </a:prstGeom>
        </p:spPr>
        <p:txBody>
          <a:bodyPr>
            <a:noAutofit/>
          </a:bodyPr>
          <a:lstStyle>
            <a:lvl1pPr marL="265113" indent="-265113" algn="l" rtl="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tx2"/>
              </a:buClr>
              <a:buSzPct val="130000"/>
              <a:buFont typeface="Wingdings 2" charset="0"/>
              <a:buBlip>
                <a:blip r:embed="rId6"/>
              </a:buBlip>
              <a:defRPr sz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265113" indent="-265113" algn="l" rtl="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tx2"/>
              </a:buClr>
              <a:buFont typeface="Arial Narrow" panose="020B0606020202030204" pitchFamily="34" charset="0"/>
              <a:buChar char="□"/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265113" indent="-265113" algn="l" defTabSz="1169988" rtl="0" eaLnBrk="0" fontAlgn="base" hangingPunct="0">
              <a:spcBef>
                <a:spcPct val="0"/>
              </a:spcBef>
              <a:spcAft>
                <a:spcPct val="30000"/>
              </a:spcAft>
              <a:buClr>
                <a:srgbClr val="FF0000"/>
              </a:buClr>
              <a:buFont typeface="Arial Narrow" panose="020B0606020202030204" pitchFamily="34" charset="0"/>
              <a:buChar char="−"/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839913" indent="-585788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2479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7051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+mn-lt"/>
              </a:defRPr>
            </a:lvl6pPr>
            <a:lvl7pPr marL="31623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+mn-lt"/>
              </a:defRPr>
            </a:lvl7pPr>
            <a:lvl8pPr marL="36195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+mn-lt"/>
              </a:defRPr>
            </a:lvl8pPr>
            <a:lvl9pPr marL="40767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 2" charset="0"/>
              <a:buNone/>
            </a:pPr>
            <a:r>
              <a:rPr lang="ru-RU" sz="1600" b="1" kern="0" dirty="0" smtClean="0"/>
              <a:t>∑2,1</a:t>
            </a:r>
            <a:r>
              <a:rPr lang="en-US" sz="1600" b="1" kern="0" dirty="0" smtClean="0"/>
              <a:t> </a:t>
            </a:r>
            <a:r>
              <a:rPr lang="ru-RU" sz="1600" b="1" kern="0" dirty="0" err="1" smtClean="0"/>
              <a:t>тыс</a:t>
            </a:r>
            <a:r>
              <a:rPr lang="ru-RU" sz="1600" b="1" kern="0" dirty="0" smtClean="0"/>
              <a:t> стойко-мест</a:t>
            </a:r>
            <a:endParaRPr lang="ru-RU" sz="1600" b="1" kern="0" dirty="0"/>
          </a:p>
        </p:txBody>
      </p:sp>
    </p:spTree>
    <p:extLst>
      <p:ext uri="{BB962C8B-B14F-4D97-AF65-F5344CB8AC3E}">
        <p14:creationId xmlns:p14="http://schemas.microsoft.com/office/powerpoint/2010/main" val="1365109731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ОПЕРАТОРЫ СВЯЗИ  В РЕЙТИНГЕ КРУПНЕЙШИХ ИГРОКОВ РЫНКА КЦОД В РФ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8F788-A034-C841-BCDB-D29C2D008591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632848" y="1340768"/>
            <a:ext cx="415178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выход </a:t>
            </a:r>
            <a:r>
              <a:rPr lang="ru-RU" sz="2000" dirty="0"/>
              <a:t>на рынок </a:t>
            </a:r>
            <a:r>
              <a:rPr lang="ru-RU" sz="2000" dirty="0" err="1"/>
              <a:t>кЦОД</a:t>
            </a:r>
            <a:r>
              <a:rPr lang="ru-RU" sz="2000" dirty="0"/>
              <a:t> с 2014-2015 года через органический рост и </a:t>
            </a:r>
            <a:r>
              <a:rPr lang="ru-RU" sz="2000" dirty="0" smtClean="0"/>
              <a:t>приобретения (</a:t>
            </a:r>
            <a:r>
              <a:rPr lang="en-US" sz="2000" dirty="0" err="1" smtClean="0"/>
              <a:t>SafeData</a:t>
            </a:r>
            <a:r>
              <a:rPr lang="en-US" sz="2000" dirty="0" smtClean="0"/>
              <a:t>, </a:t>
            </a:r>
            <a:r>
              <a:rPr lang="en-US" sz="2000" dirty="0" err="1" smtClean="0"/>
              <a:t>DataLine</a:t>
            </a:r>
            <a:r>
              <a:rPr lang="en-US" sz="2000" dirty="0" smtClean="0"/>
              <a:t>)</a:t>
            </a:r>
            <a:endParaRPr lang="ru-RU" sz="2000" dirty="0"/>
          </a:p>
          <a:p>
            <a:pPr algn="just"/>
            <a:endParaRPr lang="ru-RU" sz="2000" dirty="0"/>
          </a:p>
          <a:p>
            <a:pPr algn="just"/>
            <a:r>
              <a:rPr lang="ru-RU" sz="2000" dirty="0"/>
              <a:t>Направление в структуре выручки «</a:t>
            </a:r>
            <a:r>
              <a:rPr lang="ru-RU" sz="2000" dirty="0" smtClean="0"/>
              <a:t>ЦОД и облачные сервисы» цифрового кластера</a:t>
            </a:r>
            <a:endParaRPr lang="ru-RU" sz="2000" dirty="0"/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="" xmlns:a16="http://schemas.microsoft.com/office/drawing/2014/main" id="{BE9F774F-9337-4DD4-8C92-EB225129C3F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90687353"/>
              </p:ext>
            </p:extLst>
          </p:nvPr>
        </p:nvGraphicFramePr>
        <p:xfrm>
          <a:off x="839416" y="1769014"/>
          <a:ext cx="3891736" cy="32853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97">
            <a:extLst>
              <a:ext uri="{FF2B5EF4-FFF2-40B4-BE49-F238E27FC236}">
                <a16:creationId xmlns:a16="http://schemas.microsoft.com/office/drawing/2014/main" xmlns="" id="{D737447D-89AF-4EA7-9BEB-32C277646E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9133" y="883580"/>
            <a:ext cx="1411169" cy="596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Текст 2"/>
          <p:cNvSpPr txBox="1">
            <a:spLocks/>
          </p:cNvSpPr>
          <p:nvPr/>
        </p:nvSpPr>
        <p:spPr>
          <a:xfrm>
            <a:off x="1487489" y="3789040"/>
            <a:ext cx="522094" cy="370010"/>
          </a:xfrm>
          <a:prstGeom prst="rect">
            <a:avLst/>
          </a:prstGeom>
        </p:spPr>
        <p:txBody>
          <a:bodyPr>
            <a:noAutofit/>
          </a:bodyPr>
          <a:lstStyle>
            <a:lvl1pPr marL="265113" indent="-265113" algn="l" rtl="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tx2"/>
              </a:buClr>
              <a:buSzPct val="130000"/>
              <a:buFont typeface="Wingdings 2" charset="0"/>
              <a:buBlip>
                <a:blip r:embed="rId5"/>
              </a:buBlip>
              <a:defRPr sz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265113" indent="-265113" algn="l" rtl="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tx2"/>
              </a:buClr>
              <a:buFont typeface="Arial Narrow" panose="020B0606020202030204" pitchFamily="34" charset="0"/>
              <a:buChar char="□"/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265113" indent="-265113" algn="l" defTabSz="1169988" rtl="0" eaLnBrk="0" fontAlgn="base" hangingPunct="0">
              <a:spcBef>
                <a:spcPct val="0"/>
              </a:spcBef>
              <a:spcAft>
                <a:spcPct val="30000"/>
              </a:spcAft>
              <a:buClr>
                <a:srgbClr val="FF0000"/>
              </a:buClr>
              <a:buFont typeface="Arial Narrow" panose="020B0606020202030204" pitchFamily="34" charset="0"/>
              <a:buChar char="−"/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839913" indent="-585788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2479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7051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+mn-lt"/>
              </a:defRPr>
            </a:lvl6pPr>
            <a:lvl7pPr marL="31623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+mn-lt"/>
              </a:defRPr>
            </a:lvl7pPr>
            <a:lvl8pPr marL="36195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+mn-lt"/>
              </a:defRPr>
            </a:lvl8pPr>
            <a:lvl9pPr marL="40767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 2" charset="0"/>
              <a:buNone/>
            </a:pPr>
            <a:r>
              <a:rPr lang="en-US" sz="1600" b="1" kern="0" dirty="0" smtClean="0"/>
              <a:t>6%</a:t>
            </a:r>
            <a:endParaRPr lang="ru-RU" sz="1600" b="1" kern="0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08629531-F5E2-4D6E-BCD6-8AE96B9F360E}"/>
              </a:ext>
            </a:extLst>
          </p:cNvPr>
          <p:cNvSpPr/>
          <p:nvPr/>
        </p:nvSpPr>
        <p:spPr>
          <a:xfrm>
            <a:off x="263352" y="1489854"/>
            <a:ext cx="51845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333333"/>
                </a:solidFill>
                <a:latin typeface="+mn-lt"/>
              </a:rPr>
              <a:t>КОНКУРЕНТНЫЕ ПОЗИЦИИ ОПЕРАТОРОВ СВЯЗИ НА РЫНКЕ ДАТА-ЦЕНТРОВ В РОССИИ. 2020</a:t>
            </a:r>
            <a:endParaRPr lang="ru-RU" sz="1600" dirty="0">
              <a:solidFill>
                <a:srgbClr val="333333"/>
              </a:solidFill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9133" y="3443089"/>
            <a:ext cx="16002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7632848" y="3789040"/>
            <a:ext cx="41517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Приобретение в 2018 г. ЦОД «Авантаж», в 2020 г. -  </a:t>
            </a:r>
            <a:r>
              <a:rPr lang="en-US" sz="2000" dirty="0" err="1" smtClean="0"/>
              <a:t>GreenBush</a:t>
            </a:r>
            <a:r>
              <a:rPr lang="ru-RU" sz="2000" dirty="0" smtClean="0"/>
              <a:t> </a:t>
            </a:r>
            <a:r>
              <a:rPr lang="en-US" sz="2000" dirty="0" smtClean="0"/>
              <a:t>DC</a:t>
            </a:r>
            <a:endParaRPr lang="ru-RU" sz="2000" dirty="0"/>
          </a:p>
          <a:p>
            <a:pPr algn="just"/>
            <a:endParaRPr lang="en-US" sz="2000" dirty="0" smtClean="0"/>
          </a:p>
          <a:p>
            <a:pPr algn="just"/>
            <a:r>
              <a:rPr lang="ru-RU" sz="2000" dirty="0" smtClean="0"/>
              <a:t>Структурная реорганизация - создание МТС </a:t>
            </a:r>
            <a:r>
              <a:rPr lang="en-US" sz="2000" dirty="0" smtClean="0"/>
              <a:t>Web Services</a:t>
            </a:r>
            <a:r>
              <a:rPr lang="ru-RU" sz="2000" dirty="0" smtClean="0"/>
              <a:t>, куда войдет бизнес ЦОД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908618913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2">
            <a:extLst>
              <a:ext uri="{FF2B5EF4-FFF2-40B4-BE49-F238E27FC236}">
                <a16:creationId xmlns="" xmlns:a16="http://schemas.microsoft.com/office/drawing/2014/main" id="{C12E10A6-870E-4188-9E60-64D39D9712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546" y="1782108"/>
            <a:ext cx="111090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defTabSz="8953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-윤고딕130" pitchFamily="18" charset="-127"/>
              </a:defRPr>
            </a:lvl1pPr>
            <a:lvl2pPr marL="742950" indent="-285750" defTabSz="8953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-윤고딕130" pitchFamily="18" charset="-127"/>
              </a:defRPr>
            </a:lvl2pPr>
            <a:lvl3pPr marL="1143000" indent="-228600" defTabSz="8953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-윤고딕130" pitchFamily="18" charset="-127"/>
              </a:defRPr>
            </a:lvl3pPr>
            <a:lvl4pPr marL="1600200" indent="-228600" defTabSz="8953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-윤고딕130" pitchFamily="18" charset="-127"/>
              </a:defRPr>
            </a:lvl4pPr>
            <a:lvl5pPr marL="2057400" indent="-228600" defTabSz="8953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-윤고딕130" pitchFamily="18" charset="-127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-윤고딕130" pitchFamily="18" charset="-127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-윤고딕130" pitchFamily="18" charset="-127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-윤고딕130" pitchFamily="18" charset="-127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-윤고딕130" pitchFamily="18" charset="-127"/>
              </a:defRPr>
            </a:lvl9pPr>
          </a:lstStyle>
          <a:p>
            <a:pPr algn="l" eaLnBrk="1" hangingPunct="1">
              <a:buSzPct val="120000"/>
              <a:defRPr/>
            </a:pPr>
            <a:r>
              <a:rPr lang="ru-RU" sz="2400" b="1" dirty="0" smtClean="0">
                <a:solidFill>
                  <a:schemeClr val="accent2"/>
                </a:solidFill>
                <a:latin typeface="+mn-lt"/>
                <a:ea typeface="Gulim" pitchFamily="34" charset="-127"/>
              </a:rPr>
              <a:t>Бизнес ЦОД становится привлекательным для операторов связи</a:t>
            </a:r>
            <a:endParaRPr lang="en-US" altLang="ko-KR" sz="2400" b="1" dirty="0">
              <a:solidFill>
                <a:schemeClr val="accent2"/>
              </a:solidFill>
              <a:latin typeface="+mn-lt"/>
              <a:ea typeface="Gulim" pitchFamily="34" charset="-127"/>
            </a:endParaRPr>
          </a:p>
        </p:txBody>
      </p:sp>
      <p:grpSp>
        <p:nvGrpSpPr>
          <p:cNvPr id="9" name="Группа 8">
            <a:extLst>
              <a:ext uri="{FF2B5EF4-FFF2-40B4-BE49-F238E27FC236}">
                <a16:creationId xmlns="" xmlns:a16="http://schemas.microsoft.com/office/drawing/2014/main" id="{923482F3-9CF0-4F9F-A197-8474EDCD7C47}"/>
              </a:ext>
            </a:extLst>
          </p:cNvPr>
          <p:cNvGrpSpPr/>
          <p:nvPr/>
        </p:nvGrpSpPr>
        <p:grpSpPr>
          <a:xfrm>
            <a:off x="379071" y="2564904"/>
            <a:ext cx="2803617" cy="1908215"/>
            <a:chOff x="379071" y="3256557"/>
            <a:chExt cx="2803617" cy="1908215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26DAF7C4-C2AB-4FC2-9D70-D73B3CC1D9DD}"/>
                </a:ext>
              </a:extLst>
            </p:cNvPr>
            <p:cNvSpPr/>
            <p:nvPr/>
          </p:nvSpPr>
          <p:spPr>
            <a:xfrm>
              <a:off x="389006" y="3964443"/>
              <a:ext cx="2793682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indent="0" algn="l">
                <a:spcAft>
                  <a:spcPts val="900"/>
                </a:spcAft>
                <a:buNone/>
              </a:pPr>
              <a:r>
                <a:rPr lang="ru-RU" sz="1800" dirty="0"/>
                <a:t>Потребности в инфраструктуре существующих клиентов оператора связи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="" xmlns:a16="http://schemas.microsoft.com/office/drawing/2014/main" id="{E787777D-D5E7-4632-84A3-E18EB038CEC3}"/>
                </a:ext>
              </a:extLst>
            </p:cNvPr>
            <p:cNvSpPr txBox="1"/>
            <p:nvPr/>
          </p:nvSpPr>
          <p:spPr>
            <a:xfrm>
              <a:off x="379071" y="3256557"/>
              <a:ext cx="65274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ru-RU" sz="4000" b="1" dirty="0">
                  <a:solidFill>
                    <a:schemeClr val="accent2"/>
                  </a:solidFill>
                </a:rPr>
                <a:t>01</a:t>
              </a:r>
            </a:p>
          </p:txBody>
        </p:sp>
      </p:grpSp>
      <p:grpSp>
        <p:nvGrpSpPr>
          <p:cNvPr id="21" name="Группа 20">
            <a:extLst>
              <a:ext uri="{FF2B5EF4-FFF2-40B4-BE49-F238E27FC236}">
                <a16:creationId xmlns="" xmlns:a16="http://schemas.microsoft.com/office/drawing/2014/main" id="{517EC491-6FE9-4359-9259-28A18DABE546}"/>
              </a:ext>
            </a:extLst>
          </p:cNvPr>
          <p:cNvGrpSpPr/>
          <p:nvPr/>
        </p:nvGrpSpPr>
        <p:grpSpPr>
          <a:xfrm>
            <a:off x="3166695" y="2564904"/>
            <a:ext cx="2209225" cy="2739211"/>
            <a:chOff x="3470274" y="3256557"/>
            <a:chExt cx="1796897" cy="2739211"/>
          </a:xfrm>
        </p:grpSpPr>
        <p:sp>
          <p:nvSpPr>
            <p:cNvPr id="5" name="Прямоугольник 4">
              <a:extLst>
                <a:ext uri="{FF2B5EF4-FFF2-40B4-BE49-F238E27FC236}">
                  <a16:creationId xmlns="" xmlns:a16="http://schemas.microsoft.com/office/drawing/2014/main" id="{AB9A6219-DD66-4A7A-8190-3D2255D7BE38}"/>
                </a:ext>
              </a:extLst>
            </p:cNvPr>
            <p:cNvSpPr/>
            <p:nvPr/>
          </p:nvSpPr>
          <p:spPr>
            <a:xfrm>
              <a:off x="3470274" y="3964443"/>
              <a:ext cx="1796897" cy="20313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indent="0" algn="l">
                <a:spcAft>
                  <a:spcPts val="900"/>
                </a:spcAft>
                <a:buNone/>
              </a:pPr>
              <a:r>
                <a:rPr lang="ru-RU" sz="1800" dirty="0"/>
                <a:t>Наличие инфраструктуры для хранения и обработки данных под собственные нужды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="" xmlns:a16="http://schemas.microsoft.com/office/drawing/2014/main" id="{5DBE11FE-A42B-4C37-9521-0EFEEADF7A41}"/>
                </a:ext>
              </a:extLst>
            </p:cNvPr>
            <p:cNvSpPr txBox="1"/>
            <p:nvPr/>
          </p:nvSpPr>
          <p:spPr>
            <a:xfrm>
              <a:off x="3470274" y="3256557"/>
              <a:ext cx="65274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ru-RU" sz="4000" b="1" dirty="0">
                  <a:solidFill>
                    <a:schemeClr val="accent2"/>
                  </a:solidFill>
                </a:rPr>
                <a:t>02</a:t>
              </a:r>
            </a:p>
          </p:txBody>
        </p:sp>
      </p:grpSp>
      <p:grpSp>
        <p:nvGrpSpPr>
          <p:cNvPr id="22" name="Группа 21">
            <a:extLst>
              <a:ext uri="{FF2B5EF4-FFF2-40B4-BE49-F238E27FC236}">
                <a16:creationId xmlns="" xmlns:a16="http://schemas.microsoft.com/office/drawing/2014/main" id="{317E826C-8227-4716-8F70-FF87C832BD28}"/>
              </a:ext>
            </a:extLst>
          </p:cNvPr>
          <p:cNvGrpSpPr/>
          <p:nvPr/>
        </p:nvGrpSpPr>
        <p:grpSpPr>
          <a:xfrm>
            <a:off x="5647741" y="2564904"/>
            <a:ext cx="3051800" cy="1354217"/>
            <a:chOff x="5575363" y="3256557"/>
            <a:chExt cx="3051800" cy="1354217"/>
          </a:xfrm>
        </p:grpSpPr>
        <p:sp>
          <p:nvSpPr>
            <p:cNvPr id="6" name="Прямоугольник 5">
              <a:extLst>
                <a:ext uri="{FF2B5EF4-FFF2-40B4-BE49-F238E27FC236}">
                  <a16:creationId xmlns="" xmlns:a16="http://schemas.microsoft.com/office/drawing/2014/main" id="{60C4A60E-7DB2-4D83-97A1-D1D328A3064D}"/>
                </a:ext>
              </a:extLst>
            </p:cNvPr>
            <p:cNvSpPr/>
            <p:nvPr/>
          </p:nvSpPr>
          <p:spPr>
            <a:xfrm>
              <a:off x="5656578" y="3964443"/>
              <a:ext cx="2970585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>
                <a:spcBef>
                  <a:spcPts val="0"/>
                </a:spcBef>
                <a:spcAft>
                  <a:spcPts val="600"/>
                </a:spcAft>
                <a:buClr>
                  <a:schemeClr val="accent6"/>
                </a:buClr>
                <a:defRPr/>
              </a:pPr>
              <a:r>
                <a:rPr lang="ru-RU" sz="1800" dirty="0"/>
                <a:t>Новый центр генерации выручки</a:t>
              </a:r>
              <a:endParaRPr lang="ru-RU" sz="1800" kern="0" dirty="0"/>
            </a:p>
          </p:txBody>
        </p:sp>
        <p:sp>
          <p:nvSpPr>
            <p:cNvPr id="14" name="TextBox 13">
              <a:extLst>
                <a:ext uri="{FF2B5EF4-FFF2-40B4-BE49-F238E27FC236}">
                  <a16:creationId xmlns="" xmlns:a16="http://schemas.microsoft.com/office/drawing/2014/main" id="{CC8DD9D4-73F9-44D6-81B4-B0A59727E216}"/>
                </a:ext>
              </a:extLst>
            </p:cNvPr>
            <p:cNvSpPr txBox="1"/>
            <p:nvPr/>
          </p:nvSpPr>
          <p:spPr>
            <a:xfrm>
              <a:off x="5575363" y="3256557"/>
              <a:ext cx="65274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ru-RU" sz="4000" b="1" dirty="0">
                  <a:solidFill>
                    <a:schemeClr val="accent2"/>
                  </a:solidFill>
                </a:rPr>
                <a:t>03</a:t>
              </a:r>
            </a:p>
          </p:txBody>
        </p:sp>
      </p:grpSp>
      <p:grpSp>
        <p:nvGrpSpPr>
          <p:cNvPr id="23" name="Группа 22">
            <a:extLst>
              <a:ext uri="{FF2B5EF4-FFF2-40B4-BE49-F238E27FC236}">
                <a16:creationId xmlns="" xmlns:a16="http://schemas.microsoft.com/office/drawing/2014/main" id="{6526B0BC-9AB2-4D6B-BDC1-50D33B497348}"/>
              </a:ext>
            </a:extLst>
          </p:cNvPr>
          <p:cNvGrpSpPr/>
          <p:nvPr/>
        </p:nvGrpSpPr>
        <p:grpSpPr>
          <a:xfrm>
            <a:off x="9033620" y="2564904"/>
            <a:ext cx="2769374" cy="2185214"/>
            <a:chOff x="9286792" y="3256557"/>
            <a:chExt cx="2769374" cy="2185214"/>
          </a:xfrm>
        </p:grpSpPr>
        <p:sp>
          <p:nvSpPr>
            <p:cNvPr id="10" name="Rectangle 6">
              <a:extLst>
                <a:ext uri="{FF2B5EF4-FFF2-40B4-BE49-F238E27FC236}">
                  <a16:creationId xmlns="" xmlns:a16="http://schemas.microsoft.com/office/drawing/2014/main" id="{6FE91395-40D8-498C-88DA-53E28D7F02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286792" y="3964443"/>
              <a:ext cx="2769374" cy="1477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indent="0" algn="l">
                <a:spcAft>
                  <a:spcPts val="900"/>
                </a:spcAft>
                <a:buNone/>
              </a:pPr>
              <a:r>
                <a:rPr lang="ru-RU" sz="1800" dirty="0"/>
                <a:t>Бизнес ЦОД позволяет обеспечить синергетический эффект для других направлений бизнеса оператора связи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="" xmlns:a16="http://schemas.microsoft.com/office/drawing/2014/main" id="{D4535C73-98FD-410B-88D3-21ADA1779EFD}"/>
                </a:ext>
              </a:extLst>
            </p:cNvPr>
            <p:cNvSpPr txBox="1"/>
            <p:nvPr/>
          </p:nvSpPr>
          <p:spPr>
            <a:xfrm>
              <a:off x="9286792" y="3256557"/>
              <a:ext cx="65274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ru-RU" sz="4000" b="1" dirty="0">
                  <a:solidFill>
                    <a:schemeClr val="accent2"/>
                  </a:solidFill>
                </a:rPr>
                <a:t>04</a:t>
              </a:r>
            </a:p>
          </p:txBody>
        </p:sp>
      </p:grpSp>
      <p:cxnSp>
        <p:nvCxnSpPr>
          <p:cNvPr id="8" name="Прямая соединительная линия 7">
            <a:extLst>
              <a:ext uri="{FF2B5EF4-FFF2-40B4-BE49-F238E27FC236}">
                <a16:creationId xmlns="" xmlns:a16="http://schemas.microsoft.com/office/drawing/2014/main" id="{4970AC23-C60B-4501-9A48-DD627F444E5A}"/>
              </a:ext>
            </a:extLst>
          </p:cNvPr>
          <p:cNvCxnSpPr/>
          <p:nvPr/>
        </p:nvCxnSpPr>
        <p:spPr bwMode="auto">
          <a:xfrm>
            <a:off x="2999656" y="2737347"/>
            <a:ext cx="0" cy="1530626"/>
          </a:xfrm>
          <a:prstGeom prst="line">
            <a:avLst/>
          </a:prstGeom>
          <a:solidFill>
            <a:srgbClr val="DDDDDD"/>
          </a:solidFill>
          <a:ln w="22225" cap="rnd" cmpd="sng" algn="ctr">
            <a:solidFill>
              <a:schemeClr val="bg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Прямая соединительная линия 18">
            <a:extLst>
              <a:ext uri="{FF2B5EF4-FFF2-40B4-BE49-F238E27FC236}">
                <a16:creationId xmlns="" xmlns:a16="http://schemas.microsoft.com/office/drawing/2014/main" id="{87E289E4-C263-4F43-BEC5-DA35E511F361}"/>
              </a:ext>
            </a:extLst>
          </p:cNvPr>
          <p:cNvCxnSpPr/>
          <p:nvPr/>
        </p:nvCxnSpPr>
        <p:spPr bwMode="auto">
          <a:xfrm>
            <a:off x="5480702" y="2737347"/>
            <a:ext cx="0" cy="1530626"/>
          </a:xfrm>
          <a:prstGeom prst="line">
            <a:avLst/>
          </a:prstGeom>
          <a:solidFill>
            <a:srgbClr val="DDDDDD"/>
          </a:solidFill>
          <a:ln w="22225" cap="rnd" cmpd="sng" algn="ctr">
            <a:solidFill>
              <a:schemeClr val="bg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Прямая соединительная линия 19">
            <a:extLst>
              <a:ext uri="{FF2B5EF4-FFF2-40B4-BE49-F238E27FC236}">
                <a16:creationId xmlns="" xmlns:a16="http://schemas.microsoft.com/office/drawing/2014/main" id="{0CAC3D7D-1073-4205-9AAE-BEF19A5F10C0}"/>
              </a:ext>
            </a:extLst>
          </p:cNvPr>
          <p:cNvCxnSpPr/>
          <p:nvPr/>
        </p:nvCxnSpPr>
        <p:spPr bwMode="auto">
          <a:xfrm>
            <a:off x="8866580" y="2737347"/>
            <a:ext cx="0" cy="1530626"/>
          </a:xfrm>
          <a:prstGeom prst="line">
            <a:avLst/>
          </a:prstGeom>
          <a:solidFill>
            <a:srgbClr val="DDDDDD"/>
          </a:solidFill>
          <a:ln w="22225" cap="rnd" cmpd="sng" algn="ctr">
            <a:solidFill>
              <a:schemeClr val="bg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ЭКОНОМИЧЕСКИЕ ПРЕДПОСЫЛКИ УСИЛЕНИЯ ПОЗИЦИЙ ОПЕРАТОРОВ СВЯЗИ НА РЫНКЕ ДАТА-ЦЕНТРОВ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8766" y="5445224"/>
            <a:ext cx="106677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SzPct val="130000"/>
            </a:pPr>
            <a:r>
              <a:rPr lang="ru-RU" kern="0" dirty="0" smtClean="0"/>
              <a:t>ЦОД </a:t>
            </a:r>
            <a:r>
              <a:rPr lang="ru-RU" kern="0" dirty="0"/>
              <a:t>как инженерный объект становится привлекательным инвестиционным </a:t>
            </a:r>
            <a:r>
              <a:rPr lang="ru-RU" kern="0" dirty="0" smtClean="0"/>
              <a:t>активом, который повышает капитализацию оператора связи. </a:t>
            </a:r>
            <a:endParaRPr lang="ru-RU" kern="0" dirty="0"/>
          </a:p>
        </p:txBody>
      </p:sp>
    </p:spTree>
    <p:extLst>
      <p:ext uri="{BB962C8B-B14F-4D97-AF65-F5344CB8AC3E}">
        <p14:creationId xmlns:p14="http://schemas.microsoft.com/office/powerpoint/2010/main" val="2872465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88484" y="1963308"/>
            <a:ext cx="2794000" cy="4311651"/>
          </a:xfrm>
        </p:spPr>
        <p:txBody>
          <a:bodyPr/>
          <a:lstStyle/>
          <a:p>
            <a:pPr>
              <a:spcAft>
                <a:spcPct val="70000"/>
              </a:spcAft>
            </a:pPr>
            <a:r>
              <a:rPr lang="ru-RU" altLang="ru-RU" sz="2000" b="1" dirty="0">
                <a:latin typeface="Arial Narrow" panose="020B0606020202030204" pitchFamily="34" charset="0"/>
              </a:rPr>
              <a:t>Ф</a:t>
            </a:r>
            <a:r>
              <a:rPr lang="en-US" altLang="ru-RU" sz="2000" dirty="0">
                <a:latin typeface="Arial Narrow" panose="020B0606020202030204" pitchFamily="34" charset="0"/>
              </a:rPr>
              <a:t>.</a:t>
            </a:r>
            <a:r>
              <a:rPr lang="ru-RU" altLang="ru-RU" sz="2000" b="1" dirty="0">
                <a:latin typeface="Arial Narrow" panose="020B0606020202030204" pitchFamily="34" charset="0"/>
              </a:rPr>
              <a:t>И</a:t>
            </a:r>
            <a:r>
              <a:rPr lang="en-US" altLang="ru-RU" sz="2000" b="1" dirty="0">
                <a:latin typeface="Arial Narrow" panose="020B0606020202030204" pitchFamily="34" charset="0"/>
              </a:rPr>
              <a:t>.</a:t>
            </a:r>
            <a:r>
              <a:rPr lang="ru-RU" altLang="ru-RU" sz="2000" b="1" dirty="0">
                <a:latin typeface="Arial Narrow" panose="020B0606020202030204" pitchFamily="34" charset="0"/>
              </a:rPr>
              <a:t>О</a:t>
            </a:r>
            <a:r>
              <a:rPr lang="en-US" altLang="ru-RU" sz="2000" dirty="0">
                <a:latin typeface="Arial Narrow" panose="020B0606020202030204" pitchFamily="34" charset="0"/>
              </a:rPr>
              <a:t>.</a:t>
            </a:r>
            <a:r>
              <a:rPr lang="en-US" altLang="ru-RU" sz="2000" b="1" dirty="0">
                <a:latin typeface="Arial Narrow" panose="020B0606020202030204" pitchFamily="34" charset="0"/>
              </a:rPr>
              <a:t/>
            </a:r>
            <a:br>
              <a:rPr lang="en-US" altLang="ru-RU" sz="2000" b="1" dirty="0">
                <a:latin typeface="Arial Narrow" panose="020B0606020202030204" pitchFamily="34" charset="0"/>
              </a:rPr>
            </a:br>
            <a:r>
              <a:rPr lang="ru-RU" altLang="ru-RU" sz="2000" b="1" dirty="0">
                <a:latin typeface="Arial Narrow" panose="020B0606020202030204" pitchFamily="34" charset="0"/>
              </a:rPr>
              <a:t>должность:</a:t>
            </a:r>
          </a:p>
          <a:p>
            <a:r>
              <a:rPr lang="ru-RU" altLang="ru-RU" sz="2000" b="1" dirty="0">
                <a:latin typeface="Arial Narrow" panose="020B0606020202030204" pitchFamily="34" charset="0"/>
              </a:rPr>
              <a:t>Телефон:</a:t>
            </a:r>
          </a:p>
          <a:p>
            <a:endParaRPr lang="ru-RU" altLang="ru-RU" sz="2000" dirty="0">
              <a:latin typeface="Arial Narrow" panose="020B0606020202030204" pitchFamily="34" charset="0"/>
            </a:endParaRPr>
          </a:p>
          <a:p>
            <a:r>
              <a:rPr lang="ru-RU" altLang="ru-RU" sz="2000" b="1" dirty="0">
                <a:latin typeface="Arial Narrow" panose="020B0606020202030204" pitchFamily="34" charset="0"/>
              </a:rPr>
              <a:t>Электронная почта:</a:t>
            </a:r>
          </a:p>
        </p:txBody>
      </p:sp>
      <p:sp>
        <p:nvSpPr>
          <p:cNvPr id="15365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958168" y="1963308"/>
            <a:ext cx="7272867" cy="4311651"/>
          </a:xfrm>
        </p:spPr>
        <p:txBody>
          <a:bodyPr/>
          <a:lstStyle/>
          <a:p>
            <a:pPr>
              <a:spcAft>
                <a:spcPct val="70000"/>
              </a:spcAft>
            </a:pPr>
            <a:r>
              <a:rPr lang="ru-RU" altLang="ru-RU" sz="2000" dirty="0">
                <a:latin typeface="Arial Narrow" panose="020B0606020202030204" pitchFamily="34" charset="0"/>
              </a:rPr>
              <a:t>Толмачева Татьяна</a:t>
            </a:r>
            <a:br>
              <a:rPr lang="ru-RU" altLang="ru-RU" sz="2000" dirty="0">
                <a:latin typeface="Arial Narrow" panose="020B0606020202030204" pitchFamily="34" charset="0"/>
              </a:rPr>
            </a:br>
            <a:r>
              <a:rPr lang="ru-RU" altLang="ru-RU" sz="2000" dirty="0">
                <a:latin typeface="Arial Narrow" panose="020B0606020202030204" pitchFamily="34" charset="0"/>
              </a:rPr>
              <a:t>партнер</a:t>
            </a:r>
          </a:p>
          <a:p>
            <a:pPr>
              <a:spcAft>
                <a:spcPct val="70000"/>
              </a:spcAft>
            </a:pPr>
            <a:r>
              <a:rPr lang="en-US" altLang="ru-RU" sz="2000" dirty="0">
                <a:latin typeface="Arial Narrow" panose="020B0606020202030204" pitchFamily="34" charset="0"/>
              </a:rPr>
              <a:t>+7 910 459 6575</a:t>
            </a:r>
            <a:endParaRPr lang="ru-RU" altLang="ru-RU" sz="2000" dirty="0">
              <a:latin typeface="Arial Narrow" panose="020B0606020202030204" pitchFamily="34" charset="0"/>
            </a:endParaRPr>
          </a:p>
          <a:p>
            <a:pPr>
              <a:spcAft>
                <a:spcPct val="70000"/>
              </a:spcAft>
            </a:pPr>
            <a:r>
              <a:rPr lang="en-US" altLang="ru-RU" sz="2000" dirty="0">
                <a:latin typeface="Arial Narrow" panose="020B0606020202030204" pitchFamily="34" charset="0"/>
                <a:hlinkClick r:id="rId2"/>
              </a:rPr>
              <a:t>ttolmach@iks-consulting.ru</a:t>
            </a:r>
            <a:endParaRPr lang="ru-RU" altLang="ru-RU" sz="2000" dirty="0">
              <a:latin typeface="Arial Narrow" panose="020B0606020202030204" pitchFamily="34" charset="0"/>
            </a:endParaRPr>
          </a:p>
          <a:p>
            <a:pPr>
              <a:spcAft>
                <a:spcPct val="70000"/>
              </a:spcAft>
            </a:pPr>
            <a:r>
              <a:rPr lang="en-US" altLang="ru-RU" sz="2000" dirty="0">
                <a:latin typeface="Arial Narrow" panose="020B0606020202030204" pitchFamily="34" charset="0"/>
                <a:hlinkClick r:id="rId3"/>
              </a:rPr>
              <a:t>www.iks-consulting.ru</a:t>
            </a:r>
            <a:endParaRPr lang="en-US" altLang="ru-RU" sz="2000" dirty="0">
              <a:latin typeface="Arial Narrow" panose="020B0606020202030204" pitchFamily="34" charset="0"/>
            </a:endParaRPr>
          </a:p>
        </p:txBody>
      </p:sp>
      <p:sp>
        <p:nvSpPr>
          <p:cNvPr id="6" name="Заголовок 2"/>
          <p:cNvSpPr txBox="1">
            <a:spLocks/>
          </p:cNvSpPr>
          <p:nvPr/>
        </p:nvSpPr>
        <p:spPr>
          <a:xfrm>
            <a:off x="952924" y="980728"/>
            <a:ext cx="11493500" cy="817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799" tIns="50799" rIns="50799" bIns="50799" anchor="t" anchorCtr="0">
            <a:noAutofit/>
          </a:bodyPr>
          <a:lstStyle>
            <a:lvl1pPr marL="0" marR="0" indent="0" algn="l" defTabSz="412750" rtl="0" latinLnBrk="0">
              <a:lnSpc>
                <a:spcPts val="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0" b="1" i="0" u="none" strike="noStrike" cap="none" spc="0" baseline="0">
                <a:ln>
                  <a:noFill/>
                </a:ln>
                <a:solidFill>
                  <a:schemeClr val="tx1"/>
                </a:solidFill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Helvetica Neue"/>
              </a:defRPr>
            </a:lvl1pPr>
            <a:lvl2pPr marL="0" marR="0" indent="0" algn="l" defTabSz="41275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5000" b="1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2pPr>
            <a:lvl3pPr marL="0" marR="0" indent="0" algn="l" defTabSz="41275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5000" b="1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3pPr>
            <a:lvl4pPr marL="0" marR="0" indent="0" algn="l" defTabSz="41275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5000" b="1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4pPr>
            <a:lvl5pPr marL="0" marR="0" indent="0" algn="l" defTabSz="41275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5000" b="1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5pPr>
            <a:lvl6pPr marL="0" marR="0" indent="0" algn="l" defTabSz="41275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5000" b="1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6pPr>
            <a:lvl7pPr marL="0" marR="0" indent="0" algn="l" defTabSz="41275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5000" b="1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7pPr>
            <a:lvl8pPr marL="0" marR="0" indent="0" algn="l" defTabSz="41275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5000" b="1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8pPr>
            <a:lvl9pPr marL="0" marR="0" indent="0" algn="l" defTabSz="41275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5000" b="1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9pPr>
          </a:lstStyle>
          <a:p>
            <a:pPr hangingPunct="0">
              <a:lnSpc>
                <a:spcPct val="100000"/>
              </a:lnSpc>
              <a:defRPr/>
            </a:pPr>
            <a:r>
              <a:rPr lang="ru-RU" altLang="ru-RU" sz="2400" dirty="0">
                <a:solidFill>
                  <a:srgbClr val="FF0000"/>
                </a:solidFill>
                <a:latin typeface="Arial Narrow" panose="020B0606020202030204" pitchFamily="34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76005480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Оформление по умолчанию">
  <a:themeElements>
    <a:clrScheme name="">
      <a:dk1>
        <a:srgbClr val="333333"/>
      </a:dk1>
      <a:lt1>
        <a:srgbClr val="FFFFFF"/>
      </a:lt1>
      <a:dk2>
        <a:srgbClr val="FF0000"/>
      </a:dk2>
      <a:lt2>
        <a:srgbClr val="808080"/>
      </a:lt2>
      <a:accent1>
        <a:srgbClr val="C0C0C0"/>
      </a:accent1>
      <a:accent2>
        <a:srgbClr val="FF0000"/>
      </a:accent2>
      <a:accent3>
        <a:srgbClr val="FFFFFF"/>
      </a:accent3>
      <a:accent4>
        <a:srgbClr val="2A2A2A"/>
      </a:accent4>
      <a:accent5>
        <a:srgbClr val="DCDCDC"/>
      </a:accent5>
      <a:accent6>
        <a:srgbClr val="E70000"/>
      </a:accent6>
      <a:hlink>
        <a:srgbClr val="FF0000"/>
      </a:hlink>
      <a:folHlink>
        <a:srgbClr val="CC0000"/>
      </a:folHlink>
    </a:clrScheme>
    <a:fontScheme name="2_Оформление по умолчанию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DDDDD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DDDDD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2_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Оформление по умолчанию 13">
        <a:dk1>
          <a:srgbClr val="4D4D4D"/>
        </a:dk1>
        <a:lt1>
          <a:srgbClr val="FFFFFF"/>
        </a:lt1>
        <a:dk2>
          <a:srgbClr val="BF0000"/>
        </a:dk2>
        <a:lt2>
          <a:srgbClr val="808080"/>
        </a:lt2>
        <a:accent1>
          <a:srgbClr val="969696"/>
        </a:accent1>
        <a:accent2>
          <a:srgbClr val="FF3300"/>
        </a:accent2>
        <a:accent3>
          <a:srgbClr val="FFFFFF"/>
        </a:accent3>
        <a:accent4>
          <a:srgbClr val="404040"/>
        </a:accent4>
        <a:accent5>
          <a:srgbClr val="C9C9C9"/>
        </a:accent5>
        <a:accent6>
          <a:srgbClr val="E72D00"/>
        </a:accent6>
        <a:hlink>
          <a:srgbClr val="FF3300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Оформление по умолчанию 14">
        <a:dk1>
          <a:srgbClr val="333333"/>
        </a:dk1>
        <a:lt1>
          <a:srgbClr val="FFFFFF"/>
        </a:lt1>
        <a:dk2>
          <a:srgbClr val="BF0000"/>
        </a:dk2>
        <a:lt2>
          <a:srgbClr val="808080"/>
        </a:lt2>
        <a:accent1>
          <a:srgbClr val="969696"/>
        </a:accent1>
        <a:accent2>
          <a:srgbClr val="FF3300"/>
        </a:accent2>
        <a:accent3>
          <a:srgbClr val="FFFFFF"/>
        </a:accent3>
        <a:accent4>
          <a:srgbClr val="2A2A2A"/>
        </a:accent4>
        <a:accent5>
          <a:srgbClr val="C9C9C9"/>
        </a:accent5>
        <a:accent6>
          <a:srgbClr val="E72D00"/>
        </a:accent6>
        <a:hlink>
          <a:srgbClr val="FF3300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Оформление по умолчанию 15">
        <a:dk1>
          <a:srgbClr val="333333"/>
        </a:dk1>
        <a:lt1>
          <a:srgbClr val="FFFFFF"/>
        </a:lt1>
        <a:dk2>
          <a:srgbClr val="BF0000"/>
        </a:dk2>
        <a:lt2>
          <a:srgbClr val="808080"/>
        </a:lt2>
        <a:accent1>
          <a:srgbClr val="969696"/>
        </a:accent1>
        <a:accent2>
          <a:srgbClr val="EE2028"/>
        </a:accent2>
        <a:accent3>
          <a:srgbClr val="FFFFFF"/>
        </a:accent3>
        <a:accent4>
          <a:srgbClr val="2A2A2A"/>
        </a:accent4>
        <a:accent5>
          <a:srgbClr val="C9C9C9"/>
        </a:accent5>
        <a:accent6>
          <a:srgbClr val="D81C23"/>
        </a:accent6>
        <a:hlink>
          <a:srgbClr val="EE2028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Оформление по умолчанию 16">
        <a:dk1>
          <a:srgbClr val="4D4D4D"/>
        </a:dk1>
        <a:lt1>
          <a:srgbClr val="FFFFFF"/>
        </a:lt1>
        <a:dk2>
          <a:srgbClr val="BF0000"/>
        </a:dk2>
        <a:lt2>
          <a:srgbClr val="808080"/>
        </a:lt2>
        <a:accent1>
          <a:srgbClr val="969696"/>
        </a:accent1>
        <a:accent2>
          <a:srgbClr val="EE2028"/>
        </a:accent2>
        <a:accent3>
          <a:srgbClr val="FFFFFF"/>
        </a:accent3>
        <a:accent4>
          <a:srgbClr val="404040"/>
        </a:accent4>
        <a:accent5>
          <a:srgbClr val="C9C9C9"/>
        </a:accent5>
        <a:accent6>
          <a:srgbClr val="D81C23"/>
        </a:accent6>
        <a:hlink>
          <a:srgbClr val="EE2028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245884</TotalTime>
  <Words>349</Words>
  <Application>Microsoft Office PowerPoint</Application>
  <PresentationFormat>Произвольный</PresentationFormat>
  <Paragraphs>95</Paragraphs>
  <Slides>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2_Оформление по умолчанию</vt:lpstr>
      <vt:lpstr>Экономика бизнеса colocation для оператора связи в регионе </vt:lpstr>
      <vt:lpstr>ОПЫТ ГЛОБАЛЬНЫХ ОПЕРАТОРОВ СВЯЗИ НА РЫНКЕ COLOCATION НЕОДНОЗНАЧЕН </vt:lpstr>
      <vt:lpstr>КОНКУРЕТНТЫЕ ПОЗИЦИИ ОПЕРАТОРОВ СВЯЗИ НА РЫНКЕ COLOCATION </vt:lpstr>
      <vt:lpstr>ОПЕРАТОРЫ СВЯЗИ  В РЕЙТИНГЕ КРУПНЕЙШИХ ИГРОКОВ РЫНКА КЦОД В РФ</vt:lpstr>
      <vt:lpstr>ЭКОНОМИЧЕСКИЕ ПРЕДПОСЫЛКИ УСИЛЕНИЯ ПОЗИЦИЙ ОПЕРАТОРОВ СВЯЗИ НА РЫНКЕ ДАТА-ЦЕНТРОВ</vt:lpstr>
      <vt:lpstr>Презентация PowerPoint</vt:lpstr>
    </vt:vector>
  </TitlesOfParts>
  <Company>my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pc116</dc:creator>
  <cp:lastModifiedBy>Татьяна Толмачева</cp:lastModifiedBy>
  <cp:revision>6536</cp:revision>
  <cp:lastPrinted>2019-11-07T08:18:39Z</cp:lastPrinted>
  <dcterms:created xsi:type="dcterms:W3CDTF">2008-11-25T12:39:45Z</dcterms:created>
  <dcterms:modified xsi:type="dcterms:W3CDTF">2021-11-29T11:33:14Z</dcterms:modified>
</cp:coreProperties>
</file>